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26" r:id="rId2"/>
    <p:sldId id="292" r:id="rId3"/>
    <p:sldId id="259" r:id="rId4"/>
    <p:sldId id="533" r:id="rId5"/>
    <p:sldId id="534" r:id="rId6"/>
    <p:sldId id="529" r:id="rId7"/>
    <p:sldId id="277" r:id="rId8"/>
    <p:sldId id="275" r:id="rId9"/>
    <p:sldId id="274" r:id="rId10"/>
    <p:sldId id="272" r:id="rId11"/>
    <p:sldId id="271" r:id="rId12"/>
    <p:sldId id="270" r:id="rId13"/>
    <p:sldId id="278" r:id="rId14"/>
    <p:sldId id="291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tano Cabezas" initials="" lastIdx="1" clrIdx="0"/>
  <p:cmAuthor id="1" name="Tarcisio Diniz Magalhaes, Dr" initials="TD" lastIdx="2" clrIdx="1">
    <p:extLst>
      <p:ext uri="{19B8F6BF-5375-455C-9EA6-DF929625EA0E}">
        <p15:presenceInfo xmlns:p15="http://schemas.microsoft.com/office/powerpoint/2012/main" userId="S::tarcisio.magalhaes@mcgill.ca::9efb55e6-581f-4544-8be1-2fb60e3f684e" providerId="AD"/>
      </p:ext>
    </p:extLst>
  </p:cmAuthor>
  <p:cmAuthor id="2" name="Allison Christians, Prof." initials="AP" lastIdx="16" clrIdx="2">
    <p:extLst>
      <p:ext uri="{19B8F6BF-5375-455C-9EA6-DF929625EA0E}">
        <p15:presenceInfo xmlns:p15="http://schemas.microsoft.com/office/powerpoint/2012/main" userId="S::allison.christians@mcgill.ca::0632e4c6-aedd-4fab-9b3c-497421c664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873"/>
    <a:srgbClr val="00B2EF"/>
    <a:srgbClr val="51ADF3"/>
    <a:srgbClr val="18498E"/>
    <a:srgbClr val="FF7100"/>
    <a:srgbClr val="0070C0"/>
    <a:srgbClr val="198CC2"/>
    <a:srgbClr val="27AB60"/>
    <a:srgbClr val="48A0AF"/>
    <a:srgbClr val="E40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22324-21E3-F24F-B658-B4889885C7A4}" v="218" dt="2020-02-13T18:46:26.2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2"/>
    <p:restoredTop sz="88725"/>
  </p:normalViewPr>
  <p:slideViewPr>
    <p:cSldViewPr snapToGrid="0">
      <p:cViewPr varScale="1">
        <p:scale>
          <a:sx n="75" d="100"/>
          <a:sy n="75" d="100"/>
        </p:scale>
        <p:origin x="168" y="456"/>
      </p:cViewPr>
      <p:guideLst>
        <p:guide orient="horz" pos="9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4A9170-C501-0847-8451-C02B000CEB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7933C-5F7D-C94A-AD52-CCE3F33D30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2DC5B-A62F-C246-86DA-8A12E934D66F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ADF60-7E81-1E40-8CF7-B4A4A868D8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6CDB3-868A-2C41-8D9A-7C52A77B60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4725F-9A52-524A-A9E0-BEC1DD7A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4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66713-81A6-48DD-8BCA-1F2BB9EC84C6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847D-4D18-4E8E-9157-99992FF3BB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9847D-4D18-4E8E-9157-99992FF3BB1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60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99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847D-4D18-4E8E-9157-99992FF3BB1E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93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847D-4D18-4E8E-9157-99992FF3BB1E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22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012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92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932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61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007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718C6-E977-4ADF-B0C4-3EB3D694402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7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18" descr="template cont_edu01_cover_copula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1" y="3476626"/>
            <a:ext cx="2844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1"/>
          <p:cNvSpPr>
            <a:spLocks noChangeArrowheads="1"/>
          </p:cNvSpPr>
          <p:nvPr userDrawn="1"/>
        </p:nvSpPr>
        <p:spPr bwMode="auto">
          <a:xfrm>
            <a:off x="0" y="569913"/>
            <a:ext cx="12192000" cy="2346325"/>
          </a:xfrm>
          <a:prstGeom prst="rect">
            <a:avLst/>
          </a:prstGeom>
          <a:gradFill rotWithShape="1">
            <a:gsLst>
              <a:gs pos="0">
                <a:srgbClr val="9FB1C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CA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569914"/>
            <a:ext cx="609600" cy="628808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pic>
        <p:nvPicPr>
          <p:cNvPr id="12" name="Picture 9" descr="mcgill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99" y="158750"/>
            <a:ext cx="1403351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21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12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650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18" descr="template cont_edu01_cover_copula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834" y="3476626"/>
            <a:ext cx="3450167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1"/>
          <p:cNvSpPr>
            <a:spLocks noChangeArrowheads="1"/>
          </p:cNvSpPr>
          <p:nvPr userDrawn="1"/>
        </p:nvSpPr>
        <p:spPr bwMode="auto">
          <a:xfrm>
            <a:off x="0" y="569913"/>
            <a:ext cx="12192000" cy="2346325"/>
          </a:xfrm>
          <a:prstGeom prst="rect">
            <a:avLst/>
          </a:prstGeom>
          <a:gradFill rotWithShape="1">
            <a:gsLst>
              <a:gs pos="0">
                <a:srgbClr val="9FB1C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CA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569914"/>
            <a:ext cx="609600" cy="628808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pic>
        <p:nvPicPr>
          <p:cNvPr id="12" name="Picture 9" descr="mcgill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1" y="158750"/>
            <a:ext cx="18288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39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7990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400"/>
            </a:lvl4pPr>
            <a:lvl5pPr>
              <a:buFont typeface="Arial"/>
              <a:buChar char="•"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5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25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16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843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6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3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7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16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089C31ED-483B-4883-8826-779707BB4218}" type="datetimeFigureOut">
              <a:rPr lang="en-CA" smtClean="0"/>
              <a:pPr/>
              <a:t>2020-02-13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92FF0326-0EF4-4F25-B8DC-18340D8D39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68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7" r:id="rId12"/>
    <p:sldLayoutId id="214748369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48A0AF"/>
          </a:solidFill>
          <a:latin typeface="Avenir Book"/>
          <a:ea typeface="+mj-ea"/>
          <a:cs typeface="Avenir Book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914400" indent="-4572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371600" indent="-4572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828800" indent="-4572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286000" indent="-4572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8C95FB-3BB2-404D-8C34-9CE33600BDCD}"/>
              </a:ext>
            </a:extLst>
          </p:cNvPr>
          <p:cNvSpPr txBox="1"/>
          <p:nvPr/>
        </p:nvSpPr>
        <p:spPr>
          <a:xfrm>
            <a:off x="1088572" y="2365828"/>
            <a:ext cx="858279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Framework for a More Sustainable Tax System</a:t>
            </a:r>
          </a:p>
          <a:p>
            <a:endParaRPr lang="en-US" sz="3200" dirty="0">
              <a:latin typeface="Avenir Book" panose="02000503020000020003" pitchFamily="2" charset="0"/>
            </a:endParaRPr>
          </a:p>
          <a:p>
            <a:endParaRPr lang="en-US" sz="3200" dirty="0">
              <a:latin typeface="Avenir Book" panose="02000503020000020003" pitchFamily="2" charset="0"/>
            </a:endParaRPr>
          </a:p>
          <a:p>
            <a:endParaRPr lang="en-US" sz="3200" dirty="0">
              <a:latin typeface="Avenir Book" panose="02000503020000020003" pitchFamily="2" charset="0"/>
            </a:endParaRPr>
          </a:p>
          <a:p>
            <a:endParaRPr lang="en-US" sz="3200" dirty="0">
              <a:latin typeface="Avenir Book" panose="02000503020000020003" pitchFamily="2" charset="0"/>
            </a:endParaRPr>
          </a:p>
          <a:p>
            <a:r>
              <a:rPr lang="en-US" sz="2400" dirty="0">
                <a:latin typeface="Avenir Book" panose="02000503020000020003" pitchFamily="2" charset="0"/>
              </a:rPr>
              <a:t>Allison Christians</a:t>
            </a:r>
          </a:p>
          <a:p>
            <a:r>
              <a:rPr lang="en-US" sz="2400" dirty="0">
                <a:latin typeface="Avenir Book" panose="02000503020000020003" pitchFamily="2" charset="0"/>
              </a:rPr>
              <a:t>H. </a:t>
            </a:r>
            <a:r>
              <a:rPr lang="en-US" sz="2400" dirty="0" err="1">
                <a:latin typeface="Avenir Book" panose="02000503020000020003" pitchFamily="2" charset="0"/>
              </a:rPr>
              <a:t>Heward</a:t>
            </a:r>
            <a:r>
              <a:rPr lang="en-US" sz="2400" dirty="0">
                <a:latin typeface="Avenir Book" panose="02000503020000020003" pitchFamily="2" charset="0"/>
              </a:rPr>
              <a:t> </a:t>
            </a:r>
            <a:r>
              <a:rPr lang="en-US" sz="2400" dirty="0" err="1">
                <a:latin typeface="Avenir Book" panose="02000503020000020003" pitchFamily="2" charset="0"/>
              </a:rPr>
              <a:t>Stikeman</a:t>
            </a:r>
            <a:r>
              <a:rPr lang="en-US" sz="2400" dirty="0">
                <a:latin typeface="Avenir Book" panose="02000503020000020003" pitchFamily="2" charset="0"/>
              </a:rPr>
              <a:t> Chair in Tax Law, McGill University</a:t>
            </a:r>
          </a:p>
        </p:txBody>
      </p:sp>
    </p:spTree>
    <p:extLst>
      <p:ext uri="{BB962C8B-B14F-4D97-AF65-F5344CB8AC3E}">
        <p14:creationId xmlns:p14="http://schemas.microsoft.com/office/powerpoint/2010/main" val="7864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4350" y="4332289"/>
            <a:ext cx="6343650" cy="2447925"/>
          </a:xfrm>
        </p:spPr>
        <p:txBody>
          <a:bodyPr vert="horz" lIns="51435" tIns="25718" rIns="51435" bIns="25718" rtlCol="0" anchor="t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CA" dirty="0">
                <a:ea typeface="+mn-lt"/>
                <a:cs typeface="+mn-lt"/>
              </a:rPr>
              <a:t>Added to the conventional costs, </a:t>
            </a:r>
            <a:r>
              <a:rPr lang="en-CA" dirty="0" err="1">
                <a:ea typeface="+mn-lt"/>
                <a:cs typeface="+mn-lt"/>
              </a:rPr>
              <a:t>OpCo’s</a:t>
            </a:r>
            <a:r>
              <a:rPr lang="en-CA" dirty="0">
                <a:ea typeface="+mn-lt"/>
                <a:cs typeface="+mn-lt"/>
              </a:rPr>
              <a:t> cost to produce chocolate sustainably is </a:t>
            </a:r>
          </a:p>
          <a:p>
            <a:pPr marL="0" indent="0" algn="ctr">
              <a:buNone/>
            </a:pPr>
            <a:r>
              <a:rPr lang="en-CA" dirty="0">
                <a:ea typeface="+mn-lt"/>
                <a:cs typeface="+mn-lt"/>
              </a:rPr>
              <a:t>$5 + </a:t>
            </a:r>
            <a:r>
              <a:rPr lang="en-CA" dirty="0">
                <a:solidFill>
                  <a:srgbClr val="0070C0"/>
                </a:solidFill>
                <a:ea typeface="+mn-lt"/>
                <a:cs typeface="+mn-lt"/>
              </a:rPr>
              <a:t>$3</a:t>
            </a:r>
            <a:r>
              <a:rPr lang="en-CA" dirty="0">
                <a:ea typeface="+mn-lt"/>
                <a:cs typeface="+mn-lt"/>
              </a:rPr>
              <a:t> = $8</a:t>
            </a:r>
            <a:endParaRPr lang="en-US" dirty="0"/>
          </a:p>
          <a:p>
            <a:pPr marL="0" indent="0" algn="ctr">
              <a:buNone/>
            </a:pPr>
            <a:endParaRPr lang="en-CA" dirty="0">
              <a:cs typeface="Calibri"/>
            </a:endParaRPr>
          </a:p>
          <a:p>
            <a:pPr marL="0" indent="0" algn="ctr">
              <a:buNone/>
            </a:pPr>
            <a:r>
              <a:rPr lang="en-CA" dirty="0"/>
              <a:t>This </a:t>
            </a:r>
            <a:r>
              <a:rPr lang="en-CA" dirty="0">
                <a:solidFill>
                  <a:srgbClr val="0070C0"/>
                </a:solidFill>
              </a:rPr>
              <a:t>$3</a:t>
            </a:r>
            <a:r>
              <a:rPr lang="en-CA" dirty="0"/>
              <a:t> is the sustainability-based equivalent of “cost base difference” used to compute location savings</a:t>
            </a:r>
            <a:endParaRPr lang="en-CA" dirty="0">
              <a:cs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C99E53-7C5D-494D-8B9A-6D8EB46A177A}"/>
              </a:ext>
            </a:extLst>
          </p:cNvPr>
          <p:cNvSpPr/>
          <p:nvPr/>
        </p:nvSpPr>
        <p:spPr>
          <a:xfrm>
            <a:off x="1651942" y="2836438"/>
            <a:ext cx="2672396" cy="63161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externalized ecological and social costs</a:t>
            </a:r>
            <a:endParaRPr lang="en-US" sz="1200" dirty="0">
              <a:latin typeface="Avenir Light" panose="020B0402020203020204" pitchFamily="34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F39AC5-2735-1441-AD2F-78594BCAB350}"/>
              </a:ext>
            </a:extLst>
          </p:cNvPr>
          <p:cNvSpPr/>
          <p:nvPr/>
        </p:nvSpPr>
        <p:spPr>
          <a:xfrm>
            <a:off x="1651942" y="3630737"/>
            <a:ext cx="2672396" cy="631618"/>
          </a:xfrm>
          <a:prstGeom prst="rect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Treat the $3 externalized cost as the cost base differential (CBD)</a:t>
            </a:r>
            <a:endParaRPr lang="en-US" sz="1200" dirty="0">
              <a:latin typeface="Avenir Light" panose="020B0402020203020204" pitchFamily="34" charset="77"/>
              <a:ea typeface="+mn-lt"/>
              <a:cs typeface="+mn-lt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12660BF-C0A9-4645-900A-8D454A88DC56}"/>
              </a:ext>
            </a:extLst>
          </p:cNvPr>
          <p:cNvSpPr/>
          <p:nvPr/>
        </p:nvSpPr>
        <p:spPr>
          <a:xfrm>
            <a:off x="1567293" y="2765013"/>
            <a:ext cx="302438" cy="282473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59D2BDC-8AC1-6546-8A24-4D9873F893E2}"/>
              </a:ext>
            </a:extLst>
          </p:cNvPr>
          <p:cNvSpPr/>
          <p:nvPr/>
        </p:nvSpPr>
        <p:spPr>
          <a:xfrm>
            <a:off x="1563371" y="3560030"/>
            <a:ext cx="314952" cy="282473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D722B2-EE8D-D845-92D3-77E10DD96D5C}"/>
              </a:ext>
            </a:extLst>
          </p:cNvPr>
          <p:cNvSpPr/>
          <p:nvPr/>
        </p:nvSpPr>
        <p:spPr>
          <a:xfrm>
            <a:off x="1651942" y="2029753"/>
            <a:ext cx="2672408" cy="644003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the arm's length markup  (example uses cost plus method)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EDCE289-37BA-FD43-833F-CF834413343D}"/>
              </a:ext>
            </a:extLst>
          </p:cNvPr>
          <p:cNvSpPr/>
          <p:nvPr/>
        </p:nvSpPr>
        <p:spPr>
          <a:xfrm>
            <a:off x="1570813" y="1969996"/>
            <a:ext cx="282473" cy="282473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F27C33-B6B5-6B45-8E33-BC62410D4B01}"/>
              </a:ext>
            </a:extLst>
          </p:cNvPr>
          <p:cNvGrpSpPr/>
          <p:nvPr/>
        </p:nvGrpSpPr>
        <p:grpSpPr>
          <a:xfrm>
            <a:off x="4739564" y="1217321"/>
            <a:ext cx="4152885" cy="2697040"/>
            <a:chOff x="3486150" y="2400300"/>
            <a:chExt cx="3228961" cy="182022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ED95635-3D03-F34E-B8E9-FE9E7E770912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CE483A4-8AB0-8D40-A98C-47BE4F735F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4F10DF-6079-4346-A82D-C2D2EE50AA37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47D460E-998F-604A-9CAF-7EF1688D3BB5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32E2A29-6204-A44A-A2BD-1D25AD51DD68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1A3780-F53E-924B-A4BC-02DF9D07D585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FD86161-0402-DD41-A6A6-4C9A219F8444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224273B-6E4B-4A49-9A6D-D58B6216E2EB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5BBCC46-38EF-B34E-B194-868C93EA1A80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>
              <a:off x="4573634" y="2963332"/>
              <a:ext cx="0" cy="5199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E883A6F7-F681-1F4B-97B5-6C1008125CCF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431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48A0AF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CA" sz="3200" dirty="0"/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78711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64100" y="4187932"/>
            <a:ext cx="5803900" cy="2101850"/>
          </a:xfrm>
        </p:spPr>
        <p:txBody>
          <a:bodyPr vert="horz" lIns="51435" tIns="25718" rIns="51435" bIns="25718" rtlCol="0" anchor="t">
            <a:normAutofit/>
          </a:bodyPr>
          <a:lstStyle/>
          <a:p>
            <a:pPr marL="0" indent="0" algn="ctr">
              <a:buNone/>
            </a:pPr>
            <a:r>
              <a:rPr lang="en-CA" sz="2000" dirty="0"/>
              <a:t>Multiply the arm's length markup</a:t>
            </a:r>
            <a:r>
              <a:rPr lang="en-CA" sz="2000" dirty="0">
                <a:solidFill>
                  <a:srgbClr val="000000"/>
                </a:solidFill>
              </a:rPr>
              <a:t> by the</a:t>
            </a:r>
            <a:r>
              <a:rPr lang="en-CA" sz="2000" dirty="0"/>
              <a:t> cost base differential to determine itemized savings-based profit</a:t>
            </a:r>
          </a:p>
          <a:p>
            <a:pPr marL="0" indent="0" algn="ctr">
              <a:buNone/>
            </a:pPr>
            <a:r>
              <a:rPr lang="en-CA" sz="2000" b="1" dirty="0">
                <a:solidFill>
                  <a:srgbClr val="7030A0"/>
                </a:solidFill>
              </a:rPr>
              <a:t>12%</a:t>
            </a:r>
            <a:r>
              <a:rPr lang="en-CA" sz="2000" b="1" dirty="0"/>
              <a:t> x </a:t>
            </a:r>
            <a:r>
              <a:rPr lang="en-CA" sz="2000" b="1" dirty="0">
                <a:solidFill>
                  <a:schemeClr val="accent2"/>
                </a:solidFill>
              </a:rPr>
              <a:t>$3</a:t>
            </a:r>
            <a:r>
              <a:rPr lang="en-CA" sz="2000" b="1" dirty="0"/>
              <a:t> = </a:t>
            </a:r>
            <a:r>
              <a:rPr lang="en-CA" sz="2000" b="1" dirty="0">
                <a:solidFill>
                  <a:srgbClr val="E40079"/>
                </a:solidFill>
              </a:rPr>
              <a:t>$.36 per kilo</a:t>
            </a:r>
            <a:endParaRPr lang="en-CA" sz="2000" b="1" dirty="0">
              <a:solidFill>
                <a:srgbClr val="E40079"/>
              </a:solidFill>
              <a:cs typeface="Calibri"/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ECC57214-6EE4-4285-8FE7-67CD05F044D9}"/>
              </a:ext>
            </a:extLst>
          </p:cNvPr>
          <p:cNvSpPr/>
          <p:nvPr/>
        </p:nvSpPr>
        <p:spPr>
          <a:xfrm>
            <a:off x="7099054" y="5603137"/>
            <a:ext cx="2329174" cy="1221632"/>
          </a:xfrm>
          <a:prstGeom prst="upArrow">
            <a:avLst>
              <a:gd name="adj1" fmla="val 77971"/>
              <a:gd name="adj2" fmla="val 50000"/>
            </a:avLst>
          </a:prstGeom>
          <a:solidFill>
            <a:srgbClr val="E400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Ins="81000" rtlCol="0" anchor="t" anchorCtr="0"/>
          <a:lstStyle/>
          <a:p>
            <a:pPr algn="ctr"/>
            <a:r>
              <a:rPr lang="en-CA" sz="1600" dirty="0">
                <a:solidFill>
                  <a:schemeClr val="bg1"/>
                </a:solidFill>
                <a:cs typeface="Calibri"/>
              </a:rPr>
              <a:t>Profit on s</a:t>
            </a:r>
            <a:r>
              <a:rPr lang="en-US" sz="1600" dirty="0" err="1">
                <a:solidFill>
                  <a:schemeClr val="bg1"/>
                </a:solidFill>
                <a:cs typeface="Calibri"/>
              </a:rPr>
              <a:t>ustainability-based</a:t>
            </a:r>
            <a:r>
              <a:rPr lang="en-US" sz="1600" dirty="0">
                <a:solidFill>
                  <a:schemeClr val="bg1"/>
                </a:solidFill>
                <a:cs typeface="Calibri"/>
              </a:rPr>
              <a:t> location savings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2A490E-2917-C14B-A23A-D158659AB6C9}"/>
              </a:ext>
            </a:extLst>
          </p:cNvPr>
          <p:cNvSpPr/>
          <p:nvPr/>
        </p:nvSpPr>
        <p:spPr>
          <a:xfrm>
            <a:off x="1651942" y="2836438"/>
            <a:ext cx="2672396" cy="63161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externalized ecological and social costs</a:t>
            </a:r>
            <a:endParaRPr lang="en-US" sz="1200" dirty="0">
              <a:latin typeface="Avenir Light" panose="020B0402020203020204" pitchFamily="34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CC164FA-1154-B542-A46E-A6FC9DC02C1B}"/>
              </a:ext>
            </a:extLst>
          </p:cNvPr>
          <p:cNvSpPr/>
          <p:nvPr/>
        </p:nvSpPr>
        <p:spPr>
          <a:xfrm>
            <a:off x="1651942" y="3630737"/>
            <a:ext cx="2672396" cy="631618"/>
          </a:xfrm>
          <a:prstGeom prst="rect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Treat the $3 externalized cost as the cost base differential (CBD)</a:t>
            </a:r>
            <a:endParaRPr lang="en-US" sz="1200" dirty="0">
              <a:latin typeface="Avenir Light" panose="020B0402020203020204" pitchFamily="34" charset="77"/>
              <a:ea typeface="+mn-lt"/>
              <a:cs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E6CD679-148B-1045-806D-788788C03153}"/>
              </a:ext>
            </a:extLst>
          </p:cNvPr>
          <p:cNvSpPr/>
          <p:nvPr/>
        </p:nvSpPr>
        <p:spPr>
          <a:xfrm>
            <a:off x="1651942" y="4425037"/>
            <a:ext cx="2672396" cy="631618"/>
          </a:xfrm>
          <a:prstGeom prst="rect">
            <a:avLst/>
          </a:prstGeom>
          <a:solidFill>
            <a:srgbClr val="E4007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Arm's length markup x CBD = sustainability-based location savings  </a:t>
            </a:r>
            <a:endParaRPr lang="en-US" sz="1200" dirty="0">
              <a:latin typeface="Avenir Light" panose="020B0402020203020204" pitchFamily="34" charset="77"/>
              <a:ea typeface="+mn-lt"/>
              <a:cs typeface="+mn-lt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666610F-C9D6-9540-98DD-191150BB9777}"/>
              </a:ext>
            </a:extLst>
          </p:cNvPr>
          <p:cNvSpPr/>
          <p:nvPr/>
        </p:nvSpPr>
        <p:spPr>
          <a:xfrm>
            <a:off x="1567293" y="2765013"/>
            <a:ext cx="302438" cy="282473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A9321B0-B615-4F4A-B963-79336AEC8EE0}"/>
              </a:ext>
            </a:extLst>
          </p:cNvPr>
          <p:cNvSpPr/>
          <p:nvPr/>
        </p:nvSpPr>
        <p:spPr>
          <a:xfrm>
            <a:off x="1563371" y="3560030"/>
            <a:ext cx="314952" cy="282473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D70E95A-92CB-F447-A2BD-94535EA4E23F}"/>
              </a:ext>
            </a:extLst>
          </p:cNvPr>
          <p:cNvSpPr/>
          <p:nvPr/>
        </p:nvSpPr>
        <p:spPr>
          <a:xfrm>
            <a:off x="1568577" y="4355048"/>
            <a:ext cx="310978" cy="282473"/>
          </a:xfrm>
          <a:prstGeom prst="ellipse">
            <a:avLst/>
          </a:prstGeom>
          <a:solidFill>
            <a:srgbClr val="E4007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9B93DB8-22E9-8F48-A10B-0FE3E6F650A6}"/>
              </a:ext>
            </a:extLst>
          </p:cNvPr>
          <p:cNvSpPr/>
          <p:nvPr/>
        </p:nvSpPr>
        <p:spPr>
          <a:xfrm>
            <a:off x="1651942" y="2029753"/>
            <a:ext cx="2672408" cy="644003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the arm's length markup  (example uses cost plus method)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982A675-D716-E945-A3F7-337DE8BCB05C}"/>
              </a:ext>
            </a:extLst>
          </p:cNvPr>
          <p:cNvSpPr/>
          <p:nvPr/>
        </p:nvSpPr>
        <p:spPr>
          <a:xfrm>
            <a:off x="1570813" y="1969996"/>
            <a:ext cx="282473" cy="282473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A958EE-8613-7F4F-8211-D30BB6CFED07}"/>
              </a:ext>
            </a:extLst>
          </p:cNvPr>
          <p:cNvGrpSpPr/>
          <p:nvPr/>
        </p:nvGrpSpPr>
        <p:grpSpPr>
          <a:xfrm>
            <a:off x="4739564" y="1217321"/>
            <a:ext cx="4152885" cy="2697040"/>
            <a:chOff x="3486150" y="2400300"/>
            <a:chExt cx="3228961" cy="182022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CDF9F7D-A6A3-484D-B383-9F1AF62E248C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CE94C24-A5F4-8946-8173-1B783E10B1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818091-4F38-B44D-9235-C2DAA1017C6C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0635FF8-623B-5B47-8CD8-923D275CFCDC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0A73CFE-A3BE-A747-AE08-460799DF43DD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6FA3DBE-CA62-7444-9C57-702B3579D887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3CB892-3C30-E042-A907-783CB2636D65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9EDF4BC-C28D-AE4B-916C-E67540C8CBDC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8174C75-1890-684A-9789-E754D83B0331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>
            <a:xfrm>
              <a:off x="4573634" y="2963332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9E36FBA6-3ACF-CD48-B6F8-8CFD5F7C857E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431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48A0AF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CA" sz="3200" dirty="0"/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35190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4726" y="4314852"/>
            <a:ext cx="5883275" cy="2427288"/>
          </a:xfrm>
        </p:spPr>
        <p:txBody>
          <a:bodyPr vert="horz" lIns="51435" tIns="25718" rIns="51435" bIns="25718" rtlCol="0" anchor="t">
            <a:normAutofit/>
          </a:bodyPr>
          <a:lstStyle/>
          <a:p>
            <a:pPr marL="0" indent="0" algn="ctr">
              <a:buNone/>
            </a:pPr>
            <a:r>
              <a:rPr lang="en-CA" sz="2000" dirty="0"/>
              <a:t>Add the arm's length cost markup and the sustainability-based location savings markup to determine the total arm's length profit of </a:t>
            </a:r>
            <a:r>
              <a:rPr lang="en-CA" sz="2000" dirty="0" err="1"/>
              <a:t>OpCo</a:t>
            </a:r>
            <a:r>
              <a:rPr lang="en-CA" sz="2000" dirty="0"/>
              <a:t>:</a:t>
            </a:r>
          </a:p>
          <a:p>
            <a:pPr marL="0" indent="0" algn="ctr">
              <a:buNone/>
            </a:pPr>
            <a:r>
              <a:rPr lang="en-CA" sz="2000" b="1" dirty="0">
                <a:solidFill>
                  <a:srgbClr val="7030A0"/>
                </a:solidFill>
              </a:rPr>
              <a:t>$.6 </a:t>
            </a:r>
            <a:r>
              <a:rPr lang="en-CA" sz="2000" b="1" dirty="0"/>
              <a:t>+</a:t>
            </a:r>
            <a:r>
              <a:rPr lang="en-CA" sz="2000" b="1" dirty="0">
                <a:solidFill>
                  <a:srgbClr val="7030A0"/>
                </a:solidFill>
              </a:rPr>
              <a:t> </a:t>
            </a:r>
            <a:r>
              <a:rPr lang="en-CA" sz="2000" b="1" dirty="0">
                <a:solidFill>
                  <a:srgbClr val="E40079"/>
                </a:solidFill>
              </a:rPr>
              <a:t>$.36 </a:t>
            </a:r>
            <a:r>
              <a:rPr lang="en-CA" sz="2000" b="1" dirty="0"/>
              <a:t>= </a:t>
            </a:r>
            <a:r>
              <a:rPr lang="en-CA" sz="2000" b="1" dirty="0">
                <a:solidFill>
                  <a:schemeClr val="accent5"/>
                </a:solidFill>
              </a:rPr>
              <a:t>$.96 per kilo</a:t>
            </a:r>
            <a:endParaRPr lang="en-CA" sz="2000" b="1" dirty="0">
              <a:solidFill>
                <a:schemeClr val="accent5"/>
              </a:solidFill>
              <a:cs typeface="Calibri"/>
            </a:endParaRPr>
          </a:p>
          <a:p>
            <a:pPr marL="0" indent="0" algn="ctr">
              <a:buNone/>
            </a:pPr>
            <a:endParaRPr lang="en-CA" sz="2000" dirty="0"/>
          </a:p>
          <a:p>
            <a:pPr algn="ctr"/>
            <a:endParaRPr lang="en-CA" sz="2000" dirty="0"/>
          </a:p>
          <a:p>
            <a:pPr algn="ctr"/>
            <a:endParaRPr lang="en-CA" sz="2000" dirty="0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9E555BC6-76CE-4428-B4F3-6A406BE616A9}"/>
              </a:ext>
            </a:extLst>
          </p:cNvPr>
          <p:cNvSpPr/>
          <p:nvPr/>
        </p:nvSpPr>
        <p:spPr>
          <a:xfrm>
            <a:off x="7217448" y="5732952"/>
            <a:ext cx="2648262" cy="1073420"/>
          </a:xfrm>
          <a:prstGeom prst="upArrow">
            <a:avLst>
              <a:gd name="adj1" fmla="val 67619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cs typeface="Calibri"/>
              </a:rPr>
              <a:t>Adjusted arm's length profit</a:t>
            </a:r>
            <a:endParaRPr lang="en-US" sz="16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157EBC-EDA7-624C-BB23-48FBBD969B54}"/>
              </a:ext>
            </a:extLst>
          </p:cNvPr>
          <p:cNvSpPr/>
          <p:nvPr/>
        </p:nvSpPr>
        <p:spPr>
          <a:xfrm>
            <a:off x="1651942" y="2836438"/>
            <a:ext cx="2672396" cy="63161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externalized ecological and social costs</a:t>
            </a:r>
            <a:endParaRPr lang="en-US" sz="1200" dirty="0">
              <a:latin typeface="Avenir Light" panose="020B0402020203020204" pitchFamily="34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64008B-201F-9C4E-9DBF-4D2479A6CBA9}"/>
              </a:ext>
            </a:extLst>
          </p:cNvPr>
          <p:cNvSpPr/>
          <p:nvPr/>
        </p:nvSpPr>
        <p:spPr>
          <a:xfrm>
            <a:off x="1651942" y="3630737"/>
            <a:ext cx="2672396" cy="631618"/>
          </a:xfrm>
          <a:prstGeom prst="rect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Treat the $3 externalized cost as the cost base differential (CBD)</a:t>
            </a:r>
            <a:endParaRPr lang="en-US" sz="1200" dirty="0">
              <a:latin typeface="Avenir Light" panose="020B0402020203020204" pitchFamily="34" charset="77"/>
              <a:ea typeface="+mn-lt"/>
              <a:cs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68130F-0111-AD4E-94A7-5C032F131C3D}"/>
              </a:ext>
            </a:extLst>
          </p:cNvPr>
          <p:cNvSpPr/>
          <p:nvPr/>
        </p:nvSpPr>
        <p:spPr>
          <a:xfrm>
            <a:off x="1652638" y="5219338"/>
            <a:ext cx="2672396" cy="63048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Arm's length markup + location savings </a:t>
            </a:r>
            <a:br>
              <a:rPr lang="en-US" sz="1200" dirty="0">
                <a:latin typeface="Avenir Light" panose="020B0402020203020204" pitchFamily="34" charset="77"/>
                <a:cs typeface="Calibri"/>
              </a:rPr>
            </a:br>
            <a:r>
              <a:rPr lang="en-US" sz="1200" dirty="0">
                <a:latin typeface="Avenir Light" panose="020B0402020203020204" pitchFamily="34" charset="77"/>
                <a:cs typeface="Calibri"/>
              </a:rPr>
              <a:t>= total arm's length profit</a:t>
            </a:r>
            <a:endParaRPr lang="en-US" sz="1350">
              <a:latin typeface="Avenir Light" panose="020B0402020203020204" pitchFamily="34" charset="77"/>
              <a:cs typeface="Calibri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BC51B07-54C3-5040-B1A5-35227B53087F}"/>
              </a:ext>
            </a:extLst>
          </p:cNvPr>
          <p:cNvSpPr/>
          <p:nvPr/>
        </p:nvSpPr>
        <p:spPr>
          <a:xfrm>
            <a:off x="1567293" y="2765013"/>
            <a:ext cx="302438" cy="282473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6B8005-D592-1D41-A9DA-A046AE6E54DC}"/>
              </a:ext>
            </a:extLst>
          </p:cNvPr>
          <p:cNvSpPr/>
          <p:nvPr/>
        </p:nvSpPr>
        <p:spPr>
          <a:xfrm>
            <a:off x="1563371" y="3560030"/>
            <a:ext cx="314952" cy="282473"/>
          </a:xfrm>
          <a:prstGeom prst="ellipse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3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18518AF-7ABF-1F4B-B343-FE1A0F97AC94}"/>
              </a:ext>
            </a:extLst>
          </p:cNvPr>
          <p:cNvSpPr/>
          <p:nvPr/>
        </p:nvSpPr>
        <p:spPr>
          <a:xfrm>
            <a:off x="1548408" y="5150063"/>
            <a:ext cx="298741" cy="28047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5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FE21AA-BCA1-BA42-8782-06A1A3E6A9BE}"/>
              </a:ext>
            </a:extLst>
          </p:cNvPr>
          <p:cNvSpPr/>
          <p:nvPr/>
        </p:nvSpPr>
        <p:spPr>
          <a:xfrm>
            <a:off x="1651942" y="2029753"/>
            <a:ext cx="2672408" cy="644003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the arm's length markup  (example uses cost plus method)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E063FF4-64A4-D949-A06A-655C2093F817}"/>
              </a:ext>
            </a:extLst>
          </p:cNvPr>
          <p:cNvSpPr/>
          <p:nvPr/>
        </p:nvSpPr>
        <p:spPr>
          <a:xfrm>
            <a:off x="1570813" y="1969996"/>
            <a:ext cx="282473" cy="282473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ED1347-4826-9A42-9A4A-73C64880F91B}"/>
              </a:ext>
            </a:extLst>
          </p:cNvPr>
          <p:cNvSpPr/>
          <p:nvPr/>
        </p:nvSpPr>
        <p:spPr>
          <a:xfrm>
            <a:off x="1651942" y="4425037"/>
            <a:ext cx="2672396" cy="631618"/>
          </a:xfrm>
          <a:prstGeom prst="rect">
            <a:avLst/>
          </a:prstGeom>
          <a:solidFill>
            <a:srgbClr val="E4007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Arm's length markup x CBD = sustainability-based location savings  </a:t>
            </a:r>
            <a:endParaRPr lang="en-US" sz="1200" dirty="0">
              <a:latin typeface="Avenir Light" panose="020B0402020203020204" pitchFamily="34" charset="77"/>
              <a:ea typeface="+mn-lt"/>
              <a:cs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7D756C8-8B34-E34C-A31E-AFDA9E7298C1}"/>
              </a:ext>
            </a:extLst>
          </p:cNvPr>
          <p:cNvSpPr/>
          <p:nvPr/>
        </p:nvSpPr>
        <p:spPr>
          <a:xfrm>
            <a:off x="1568577" y="4355048"/>
            <a:ext cx="310978" cy="282473"/>
          </a:xfrm>
          <a:prstGeom prst="ellipse">
            <a:avLst/>
          </a:prstGeom>
          <a:solidFill>
            <a:srgbClr val="E4007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C0E7A85-3414-A744-A3DE-B9FD88A8270C}"/>
              </a:ext>
            </a:extLst>
          </p:cNvPr>
          <p:cNvGrpSpPr/>
          <p:nvPr/>
        </p:nvGrpSpPr>
        <p:grpSpPr>
          <a:xfrm>
            <a:off x="4739565" y="1217322"/>
            <a:ext cx="4152885" cy="2697040"/>
            <a:chOff x="3486150" y="2400300"/>
            <a:chExt cx="3228961" cy="182022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7C08ED-FAD6-7949-9657-AF2E767EE6FE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E775899-AE97-984A-82E7-C32F8D8414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0F638F-9F7B-4E41-BEE8-F39F76BFE873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AF0610-ED48-7D4C-A4C0-626E039615C9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4A13BF8-E8B5-A949-ACCE-73B03A0C1916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EEFDE8-4C9B-6540-BBB9-AAC96ACDBA00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FCC1B95-AA56-6D42-9F7D-41AE7BBFEECF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BC9C550-CCE0-5E4B-8DA2-D45DE583EF5D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5B7919A-C44D-F346-8CC9-0B3F61067E8C}"/>
                </a:ext>
              </a:extLst>
            </p:cNvPr>
            <p:cNvCxnSpPr>
              <a:cxnSpLocks/>
              <a:stCxn id="31" idx="0"/>
              <a:endCxn id="51" idx="2"/>
            </p:cNvCxnSpPr>
            <p:nvPr/>
          </p:nvCxnSpPr>
          <p:spPr>
            <a:xfrm flipV="1">
              <a:off x="4573634" y="2963333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031888EA-2298-C142-97A9-A06EEE2C7AF0}"/>
              </a:ext>
            </a:extLst>
          </p:cNvPr>
          <p:cNvSpPr txBox="1">
            <a:spLocks/>
          </p:cNvSpPr>
          <p:nvPr/>
        </p:nvSpPr>
        <p:spPr>
          <a:xfrm>
            <a:off x="2002192" y="274638"/>
            <a:ext cx="8229600" cy="431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48A0AF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CA" sz="3200" dirty="0"/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122273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975" y="4481884"/>
            <a:ext cx="8020050" cy="1636839"/>
          </a:xfrm>
        </p:spPr>
        <p:txBody>
          <a:bodyPr vert="horz" lIns="51435" tIns="25718" rIns="51435" bIns="25718" rtlCol="0" anchor="t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CA" dirty="0"/>
              <a:t>The </a:t>
            </a:r>
            <a:r>
              <a:rPr lang="en-CA" dirty="0">
                <a:solidFill>
                  <a:schemeClr val="accent5"/>
                </a:solidFill>
              </a:rPr>
              <a:t>adjusted arm's length price </a:t>
            </a:r>
            <a:r>
              <a:rPr lang="en-CA" dirty="0"/>
              <a:t>for </a:t>
            </a:r>
            <a:r>
              <a:rPr lang="en-CA" dirty="0" err="1"/>
              <a:t>OpCo</a:t>
            </a:r>
            <a:r>
              <a:rPr lang="en-CA" dirty="0"/>
              <a:t> is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dirty="0"/>
              <a:t>cost + </a:t>
            </a:r>
            <a:r>
              <a:rPr lang="en-CA" dirty="0">
                <a:solidFill>
                  <a:srgbClr val="7030A0"/>
                </a:solidFill>
              </a:rPr>
              <a:t>arm's length markup </a:t>
            </a:r>
            <a:r>
              <a:rPr lang="en-CA" dirty="0"/>
              <a:t>+ </a:t>
            </a:r>
            <a:r>
              <a:rPr lang="en-CA" dirty="0">
                <a:solidFill>
                  <a:srgbClr val="E40079"/>
                </a:solidFill>
              </a:rPr>
              <a:t>sustainability markup</a:t>
            </a:r>
            <a:r>
              <a:rPr lang="en-CA" dirty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b="1" dirty="0">
                <a:solidFill>
                  <a:srgbClr val="000000"/>
                </a:solidFill>
              </a:rPr>
              <a:t>$5 + </a:t>
            </a:r>
            <a:r>
              <a:rPr lang="en-CA" b="1" dirty="0">
                <a:solidFill>
                  <a:srgbClr val="7030A0"/>
                </a:solidFill>
              </a:rPr>
              <a:t>.6</a:t>
            </a:r>
            <a:r>
              <a:rPr lang="en-CA" b="1" dirty="0">
                <a:solidFill>
                  <a:srgbClr val="000000"/>
                </a:solidFill>
              </a:rPr>
              <a:t> + </a:t>
            </a:r>
            <a:r>
              <a:rPr lang="en-CA" b="1" dirty="0">
                <a:solidFill>
                  <a:srgbClr val="E40079"/>
                </a:solidFill>
              </a:rPr>
              <a:t>.36 </a:t>
            </a:r>
            <a:r>
              <a:rPr lang="en-CA" b="1" dirty="0"/>
              <a:t>= </a:t>
            </a:r>
            <a:r>
              <a:rPr lang="en-CA" b="1" dirty="0">
                <a:solidFill>
                  <a:schemeClr val="accent5"/>
                </a:solidFill>
              </a:rPr>
              <a:t>$5.96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dirty="0" err="1">
                <a:cs typeface="Calibri"/>
              </a:rPr>
              <a:t>OpCo</a:t>
            </a:r>
            <a:r>
              <a:rPr lang="en-CA" dirty="0">
                <a:cs typeface="Calibri"/>
              </a:rPr>
              <a:t> should, in line with ALTP, transfer to Distributor at a price of </a:t>
            </a:r>
            <a:r>
              <a:rPr lang="en-CA" dirty="0">
                <a:solidFill>
                  <a:schemeClr val="accent5"/>
                </a:solidFill>
                <a:cs typeface="Calibri" panose="020F0502020204030204"/>
              </a:rPr>
              <a:t>$5.96 </a:t>
            </a:r>
            <a:r>
              <a:rPr lang="en-CA" dirty="0">
                <a:cs typeface="Calibri" panose="020F0502020204030204"/>
              </a:rPr>
              <a:t>instead of the conventional ALTP of $5.60.</a:t>
            </a:r>
            <a:endParaRPr lang="en-CA" dirty="0">
              <a:ea typeface="+mn-lt"/>
              <a:cs typeface="+mn-lt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B4AE01-E576-FD49-B413-5EC1F289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25871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 pricing implications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58725-F326-B141-B043-4E9BCFA487D4}"/>
              </a:ext>
            </a:extLst>
          </p:cNvPr>
          <p:cNvGrpSpPr/>
          <p:nvPr/>
        </p:nvGrpSpPr>
        <p:grpSpPr>
          <a:xfrm>
            <a:off x="4739564" y="1217321"/>
            <a:ext cx="4152885" cy="2697040"/>
            <a:chOff x="3486150" y="2400300"/>
            <a:chExt cx="3228961" cy="182022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43DB95F-04E4-7E47-AAF4-594711FFB916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05502EE-442A-AD44-8336-206840E8DA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75A01A3-5448-454D-8148-E49F0C98D6FB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5E7461-DA5D-1742-AD8D-CCABC10A457D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940B68E-10DD-5C4B-88E7-49DED8F40FAE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C62193C-B510-CA4F-8EEF-2C07E77C416A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A53FF6E-41C5-E242-81E3-5AFE996448EC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80857D8-9675-BE44-B27C-A52A22F7D244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5F6911-5787-9047-80EF-2794A9890126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>
            <a:xfrm>
              <a:off x="4573634" y="2963332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734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BF1B407-136C-0340-9246-C5FCE3C56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184" y="1354740"/>
            <a:ext cx="8032778" cy="55070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C7229C-BAD1-9548-8BB7-47CF9949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Neither method alters economic income. The core idea is to better allocate income in accordance with value creation.</a:t>
            </a:r>
            <a:endParaRPr lang="en-US" sz="2000" dirty="0"/>
          </a:p>
        </p:txBody>
      </p:sp>
      <p:sp>
        <p:nvSpPr>
          <p:cNvPr id="23" name="Up Arrow 22">
            <a:extLst>
              <a:ext uri="{FF2B5EF4-FFF2-40B4-BE49-F238E27FC236}">
                <a16:creationId xmlns:a16="http://schemas.microsoft.com/office/drawing/2014/main" id="{CD510373-0CA3-7F41-8FFE-A61EEBB340A3}"/>
              </a:ext>
            </a:extLst>
          </p:cNvPr>
          <p:cNvSpPr/>
          <p:nvPr/>
        </p:nvSpPr>
        <p:spPr>
          <a:xfrm>
            <a:off x="3551101" y="1417639"/>
            <a:ext cx="3329801" cy="277802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profits in lower income countries</a:t>
            </a: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157931C6-FDE8-274D-91AC-484DF6C7F1BD}"/>
              </a:ext>
            </a:extLst>
          </p:cNvPr>
          <p:cNvSpPr/>
          <p:nvPr/>
        </p:nvSpPr>
        <p:spPr>
          <a:xfrm>
            <a:off x="5337073" y="3256120"/>
            <a:ext cx="3338967" cy="277802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profits in higher income countries</a:t>
            </a:r>
          </a:p>
        </p:txBody>
      </p:sp>
      <p:sp>
        <p:nvSpPr>
          <p:cNvPr id="25" name="Left-Right Arrow 24">
            <a:extLst>
              <a:ext uri="{FF2B5EF4-FFF2-40B4-BE49-F238E27FC236}">
                <a16:creationId xmlns:a16="http://schemas.microsoft.com/office/drawing/2014/main" id="{D46D8C3F-5527-9F4C-95B1-84C839F36928}"/>
              </a:ext>
            </a:extLst>
          </p:cNvPr>
          <p:cNvSpPr/>
          <p:nvPr/>
        </p:nvSpPr>
        <p:spPr>
          <a:xfrm>
            <a:off x="4096939" y="2791795"/>
            <a:ext cx="3998122" cy="2160262"/>
          </a:xfrm>
          <a:prstGeom prst="leftRightArrow">
            <a:avLst>
              <a:gd name="adj1" fmla="val 48065"/>
              <a:gd name="adj2" fmla="val 611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overall corporate profits</a:t>
            </a:r>
          </a:p>
        </p:txBody>
      </p:sp>
    </p:spTree>
    <p:extLst>
      <p:ext uri="{BB962C8B-B14F-4D97-AF65-F5344CB8AC3E}">
        <p14:creationId xmlns:p14="http://schemas.microsoft.com/office/powerpoint/2010/main" val="342309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6" grpId="1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1A8B-6046-664F-B618-130E3707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is the connection between sustainability and tax?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836086C1-1E8E-8B44-957B-81D540D1C01F}"/>
              </a:ext>
            </a:extLst>
          </p:cNvPr>
          <p:cNvSpPr/>
          <p:nvPr/>
        </p:nvSpPr>
        <p:spPr>
          <a:xfrm rot="5400000">
            <a:off x="1837798" y="3011346"/>
            <a:ext cx="1500562" cy="2171700"/>
          </a:xfrm>
          <a:prstGeom prst="chevron">
            <a:avLst>
              <a:gd name="adj" fmla="val 239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Bef>
                <a:spcPts val="200"/>
              </a:spcBef>
            </a:pPr>
            <a:r>
              <a:rPr lang="en-US" sz="2400" dirty="0">
                <a:solidFill>
                  <a:schemeClr val="bg1"/>
                </a:solidFill>
              </a:rPr>
              <a:t>market distortion</a:t>
            </a:r>
          </a:p>
        </p:txBody>
      </p:sp>
      <p:sp>
        <p:nvSpPr>
          <p:cNvPr id="12" name="Chevron 11">
            <a:extLst>
              <a:ext uri="{FF2B5EF4-FFF2-40B4-BE49-F238E27FC236}">
                <a16:creationId xmlns:a16="http://schemas.microsoft.com/office/drawing/2014/main" id="{29D27209-69AA-574D-B40B-07670E55266E}"/>
              </a:ext>
            </a:extLst>
          </p:cNvPr>
          <p:cNvSpPr/>
          <p:nvPr/>
        </p:nvSpPr>
        <p:spPr>
          <a:xfrm rot="5400000">
            <a:off x="1837798" y="4361471"/>
            <a:ext cx="1500562" cy="2171700"/>
          </a:xfrm>
          <a:prstGeom prst="chevron">
            <a:avLst>
              <a:gd name="adj" fmla="val 23999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Bef>
                <a:spcPts val="200"/>
              </a:spcBef>
            </a:pPr>
            <a:r>
              <a:rPr lang="en-US" sz="2400" dirty="0">
                <a:solidFill>
                  <a:schemeClr val="bg1"/>
                </a:solidFill>
              </a:rPr>
              <a:t>correction</a:t>
            </a:r>
          </a:p>
        </p:txBody>
      </p:sp>
      <p:sp>
        <p:nvSpPr>
          <p:cNvPr id="14" name="Chevron 13">
            <a:extLst>
              <a:ext uri="{FF2B5EF4-FFF2-40B4-BE49-F238E27FC236}">
                <a16:creationId xmlns:a16="http://schemas.microsoft.com/office/drawing/2014/main" id="{A3C32F43-827C-8845-9390-E63A97FAB554}"/>
              </a:ext>
            </a:extLst>
          </p:cNvPr>
          <p:cNvSpPr/>
          <p:nvPr/>
        </p:nvSpPr>
        <p:spPr>
          <a:xfrm rot="5400000">
            <a:off x="1864692" y="1673720"/>
            <a:ext cx="1500562" cy="2171700"/>
          </a:xfrm>
          <a:prstGeom prst="chevron">
            <a:avLst>
              <a:gd name="adj" fmla="val 23999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Bef>
                <a:spcPts val="200"/>
              </a:spcBef>
            </a:pPr>
            <a:r>
              <a:rPr lang="en-US" sz="2400" dirty="0">
                <a:solidFill>
                  <a:schemeClr val="bg1"/>
                </a:solidFill>
              </a:rPr>
              <a:t>inefficiency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3477C1-7F6E-DB46-A2BA-4686E4390AF1}"/>
              </a:ext>
            </a:extLst>
          </p:cNvPr>
          <p:cNvGrpSpPr/>
          <p:nvPr/>
        </p:nvGrpSpPr>
        <p:grpSpPr>
          <a:xfrm>
            <a:off x="3700821" y="2009289"/>
            <a:ext cx="7402607" cy="1143001"/>
            <a:chOff x="2655793" y="1281156"/>
            <a:chExt cx="6259608" cy="1143001"/>
          </a:xfrm>
        </p:grpSpPr>
        <p:sp>
          <p:nvSpPr>
            <p:cNvPr id="20" name="Round Same Side Corner Rectangle 19">
              <a:extLst>
                <a:ext uri="{FF2B5EF4-FFF2-40B4-BE49-F238E27FC236}">
                  <a16:creationId xmlns:a16="http://schemas.microsoft.com/office/drawing/2014/main" id="{94DD0428-9924-D047-9D87-FD59F97030B6}"/>
                </a:ext>
              </a:extLst>
            </p:cNvPr>
            <p:cNvSpPr/>
            <p:nvPr/>
          </p:nvSpPr>
          <p:spPr>
            <a:xfrm rot="5400000">
              <a:off x="5214096" y="-1277147"/>
              <a:ext cx="1143001" cy="6259608"/>
            </a:xfrm>
            <a:prstGeom prst="round2SameRect">
              <a:avLst>
                <a:gd name="adj1" fmla="val 18817"/>
                <a:gd name="adj2" fmla="val 0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AB60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3B3E7D2-D569-8847-9B0E-B24CF2FF60E3}"/>
                </a:ext>
              </a:extLst>
            </p:cNvPr>
            <p:cNvSpPr/>
            <p:nvPr/>
          </p:nvSpPr>
          <p:spPr>
            <a:xfrm>
              <a:off x="2743200" y="1417340"/>
              <a:ext cx="614754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400" dirty="0"/>
                <a:t>Non-sustainable goods and services externalize social, economic, and environmental costs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9EF0D9-9E17-DF47-BA12-A9CCA61DA7A2}"/>
              </a:ext>
            </a:extLst>
          </p:cNvPr>
          <p:cNvGrpSpPr/>
          <p:nvPr/>
        </p:nvGrpSpPr>
        <p:grpSpPr>
          <a:xfrm>
            <a:off x="3658240" y="3346915"/>
            <a:ext cx="7402605" cy="1149274"/>
            <a:chOff x="2613212" y="3901700"/>
            <a:chExt cx="6259606" cy="1149274"/>
          </a:xfrm>
        </p:grpSpPr>
        <p:sp>
          <p:nvSpPr>
            <p:cNvPr id="23" name="Round Same Side Corner Rectangle 22">
              <a:extLst>
                <a:ext uri="{FF2B5EF4-FFF2-40B4-BE49-F238E27FC236}">
                  <a16:creationId xmlns:a16="http://schemas.microsoft.com/office/drawing/2014/main" id="{4E82A9A0-08D6-1042-B679-4D4127BC149F}"/>
                </a:ext>
              </a:extLst>
            </p:cNvPr>
            <p:cNvSpPr/>
            <p:nvPr/>
          </p:nvSpPr>
          <p:spPr>
            <a:xfrm rot="5400000">
              <a:off x="5168378" y="1346534"/>
              <a:ext cx="1149274" cy="6259606"/>
            </a:xfrm>
            <a:prstGeom prst="round2SameRect">
              <a:avLst>
                <a:gd name="adj1" fmla="val 18817"/>
                <a:gd name="adj2" fmla="val 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DCCDCC-287B-6943-8F94-FAC4A7CD451F}"/>
                </a:ext>
              </a:extLst>
            </p:cNvPr>
            <p:cNvSpPr/>
            <p:nvPr/>
          </p:nvSpPr>
          <p:spPr>
            <a:xfrm>
              <a:off x="2684928" y="4045803"/>
              <a:ext cx="607807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400" dirty="0"/>
                <a:t>Cost-internalized goods and services are non-competitive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C7037F-2E85-4D49-8C92-4E10BA8D6FA7}"/>
              </a:ext>
            </a:extLst>
          </p:cNvPr>
          <p:cNvGrpSpPr/>
          <p:nvPr/>
        </p:nvGrpSpPr>
        <p:grpSpPr>
          <a:xfrm>
            <a:off x="3673929" y="4697041"/>
            <a:ext cx="7405254" cy="1405880"/>
            <a:chOff x="2628900" y="5205038"/>
            <a:chExt cx="6261846" cy="1405880"/>
          </a:xfrm>
        </p:grpSpPr>
        <p:sp>
          <p:nvSpPr>
            <p:cNvPr id="24" name="Round Same Side Corner Rectangle 23">
              <a:extLst>
                <a:ext uri="{FF2B5EF4-FFF2-40B4-BE49-F238E27FC236}">
                  <a16:creationId xmlns:a16="http://schemas.microsoft.com/office/drawing/2014/main" id="{A52C7B50-4581-CC45-A247-A66F30F88AA6}"/>
                </a:ext>
              </a:extLst>
            </p:cNvPr>
            <p:cNvSpPr/>
            <p:nvPr/>
          </p:nvSpPr>
          <p:spPr>
            <a:xfrm rot="5400000">
              <a:off x="5107033" y="2726905"/>
              <a:ext cx="1303339" cy="6259606"/>
            </a:xfrm>
            <a:prstGeom prst="round2SameRect">
              <a:avLst>
                <a:gd name="adj1" fmla="val 18817"/>
                <a:gd name="adj2" fmla="val 0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CC678F3-0F1C-9B4F-98C9-D40C3BFE1A73}"/>
                </a:ext>
              </a:extLst>
            </p:cNvPr>
            <p:cNvSpPr/>
            <p:nvPr/>
          </p:nvSpPr>
          <p:spPr>
            <a:xfrm>
              <a:off x="2743200" y="5410589"/>
              <a:ext cx="614754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400" dirty="0"/>
                <a:t>Use externalized cost assessment methods to reconceptualize where income arises for tax purposes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993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Correction point: the concept of value</a:t>
            </a:r>
            <a:endParaRPr lang="en-US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27CEA5-C1EA-1A47-AF78-8C5751073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OECD:</a:t>
            </a:r>
          </a:p>
          <a:p>
            <a:pPr lvl="1"/>
            <a:r>
              <a:rPr lang="en-US" dirty="0"/>
              <a:t>income ought to be taxed “where economic activities generating the profits are performed and where value is created”</a:t>
            </a:r>
          </a:p>
          <a:p>
            <a:r>
              <a:rPr lang="en-US" dirty="0"/>
              <a:t>EU:</a:t>
            </a:r>
          </a:p>
          <a:p>
            <a:pPr lvl="1"/>
            <a:r>
              <a:rPr lang="en-US" dirty="0"/>
              <a:t>Today's international corporate tax rules … fail to </a:t>
            </a:r>
            <a:r>
              <a:rPr lang="en-US" dirty="0" err="1"/>
              <a:t>recognise</a:t>
            </a:r>
            <a:r>
              <a:rPr lang="en-US" dirty="0"/>
              <a:t> the new ways in which profits are created in the digital world, in particular the role that users play in generating value for digital companies.</a:t>
            </a:r>
          </a:p>
          <a:p>
            <a:pPr lvl="1"/>
            <a:r>
              <a:rPr lang="en-US" dirty="0"/>
              <a:t>As a result, there is a disconnect – or ‘mismatch’ - between where value is created and where taxes are paid.</a:t>
            </a:r>
          </a:p>
        </p:txBody>
      </p:sp>
    </p:spTree>
    <p:extLst>
      <p:ext uri="{BB962C8B-B14F-4D97-AF65-F5344CB8AC3E}">
        <p14:creationId xmlns:p14="http://schemas.microsoft.com/office/powerpoint/2010/main" val="322527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1981200"/>
            <a:ext cx="2362200" cy="38862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  <a:alpha val="72000"/>
                </a:schemeClr>
              </a:gs>
              <a:gs pos="80000">
                <a:schemeClr val="accent5">
                  <a:shade val="93000"/>
                  <a:satMod val="130000"/>
                  <a:alpha val="72000"/>
                </a:schemeClr>
              </a:gs>
              <a:gs pos="100000">
                <a:schemeClr val="accent5">
                  <a:shade val="94000"/>
                  <a:satMod val="135000"/>
                  <a:alpha val="72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/>
              <a:t>prefabrication stage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34200" y="1981200"/>
            <a:ext cx="2362200" cy="38862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  <a:alpha val="72000"/>
                </a:schemeClr>
              </a:gs>
              <a:gs pos="80000">
                <a:schemeClr val="accent5">
                  <a:shade val="93000"/>
                  <a:satMod val="130000"/>
                  <a:alpha val="72000"/>
                </a:schemeClr>
              </a:gs>
              <a:gs pos="100000">
                <a:schemeClr val="accent5">
                  <a:shade val="94000"/>
                  <a:satMod val="135000"/>
                  <a:alpha val="72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err="1"/>
              <a:t>postfabrication</a:t>
            </a:r>
            <a:r>
              <a:rPr lang="en-US" sz="1600" dirty="0"/>
              <a:t> stage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1981200"/>
            <a:ext cx="1295400" cy="38862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  <a:alpha val="72000"/>
                </a:schemeClr>
              </a:gs>
              <a:gs pos="80000">
                <a:schemeClr val="accent5">
                  <a:shade val="93000"/>
                  <a:satMod val="130000"/>
                  <a:alpha val="72000"/>
                </a:schemeClr>
              </a:gs>
              <a:gs pos="100000">
                <a:schemeClr val="accent5">
                  <a:shade val="94000"/>
                  <a:satMod val="135000"/>
                  <a:alpha val="72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/>
              <a:t>fabrication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Correction point: the concept of value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7248" y="5591908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Lower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0003" y="1858108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Higher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861424" y="366390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Value Added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9400" y="2209800"/>
            <a:ext cx="0" cy="3364468"/>
          </a:xfrm>
          <a:prstGeom prst="straightConnector1">
            <a:avLst/>
          </a:prstGeom>
          <a:ln w="38100" cmpd="sng">
            <a:headEnd type="triangle" w="med" len="lg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36030" y="6122294"/>
            <a:ext cx="3120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Production Chain through Time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1" y="6096000"/>
            <a:ext cx="567995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Block Arc 15"/>
          <p:cNvSpPr/>
          <p:nvPr/>
        </p:nvSpPr>
        <p:spPr>
          <a:xfrm flipV="1">
            <a:off x="3733800" y="653534"/>
            <a:ext cx="5334000" cy="4800600"/>
          </a:xfrm>
          <a:prstGeom prst="blockArc">
            <a:avLst>
              <a:gd name="adj1" fmla="val 10385370"/>
              <a:gd name="adj2" fmla="val 413079"/>
              <a:gd name="adj3" fmla="val 20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69819" y="2743200"/>
            <a:ext cx="1378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Concept/ R&amp;D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61790" y="3543300"/>
            <a:ext cx="927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Branding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74507" y="4688418"/>
            <a:ext cx="1421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Resources &amp; </a:t>
            </a:r>
          </a:p>
          <a:p>
            <a:pPr algn="ctr"/>
            <a:r>
              <a:rPr lang="en-US" sz="1600" dirty="0"/>
              <a:t>Manufacturing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6880" y="438733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Design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10401" y="4343400"/>
            <a:ext cx="1169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Distribution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42605" y="3543300"/>
            <a:ext cx="103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Marketing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2800" y="2743200"/>
            <a:ext cx="17466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Sales/After Service</a:t>
            </a:r>
          </a:p>
        </p:txBody>
      </p:sp>
      <p:sp>
        <p:nvSpPr>
          <p:cNvPr id="33" name="Oval 32"/>
          <p:cNvSpPr/>
          <p:nvPr/>
        </p:nvSpPr>
        <p:spPr>
          <a:xfrm>
            <a:off x="3604491" y="28194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Oval 39"/>
          <p:cNvSpPr/>
          <p:nvPr/>
        </p:nvSpPr>
        <p:spPr>
          <a:xfrm>
            <a:off x="3733800" y="35814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Oval 40"/>
          <p:cNvSpPr/>
          <p:nvPr/>
        </p:nvSpPr>
        <p:spPr>
          <a:xfrm>
            <a:off x="4267200" y="44196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Oval 41"/>
          <p:cNvSpPr/>
          <p:nvPr/>
        </p:nvSpPr>
        <p:spPr>
          <a:xfrm>
            <a:off x="6172200" y="52578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8229600" y="44196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Oval 44"/>
          <p:cNvSpPr/>
          <p:nvPr/>
        </p:nvSpPr>
        <p:spPr>
          <a:xfrm>
            <a:off x="8858473" y="2775466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Oval 45"/>
          <p:cNvSpPr/>
          <p:nvPr/>
        </p:nvSpPr>
        <p:spPr>
          <a:xfrm>
            <a:off x="8763000" y="3581400"/>
            <a:ext cx="3048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A9A1416-AE61-9946-9455-0727700F4C91}"/>
              </a:ext>
            </a:extLst>
          </p:cNvPr>
          <p:cNvSpPr/>
          <p:nvPr/>
        </p:nvSpPr>
        <p:spPr>
          <a:xfrm>
            <a:off x="5732816" y="3282279"/>
            <a:ext cx="1096723" cy="1350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location-based cost savings</a:t>
            </a:r>
          </a:p>
        </p:txBody>
      </p:sp>
      <p:pic>
        <p:nvPicPr>
          <p:cNvPr id="12" name="Graphic 11" descr="Arrow: Counter-clockwise curve">
            <a:extLst>
              <a:ext uri="{FF2B5EF4-FFF2-40B4-BE49-F238E27FC236}">
                <a16:creationId xmlns:a16="http://schemas.microsoft.com/office/drawing/2014/main" id="{682B4214-1AF0-484A-A05C-9ECFACF1E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089487">
            <a:off x="4976260" y="2898015"/>
            <a:ext cx="914400" cy="914400"/>
          </a:xfrm>
          <a:prstGeom prst="rect">
            <a:avLst/>
          </a:prstGeom>
        </p:spPr>
      </p:pic>
      <p:pic>
        <p:nvPicPr>
          <p:cNvPr id="35" name="Graphic 34" descr="Arrow: Counter-clockwise curve">
            <a:extLst>
              <a:ext uri="{FF2B5EF4-FFF2-40B4-BE49-F238E27FC236}">
                <a16:creationId xmlns:a16="http://schemas.microsoft.com/office/drawing/2014/main" id="{4E46E3DC-A1A1-514E-A54D-CA44091D4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510513" flipH="1">
            <a:off x="6674427" y="2912447"/>
            <a:ext cx="914400" cy="914400"/>
          </a:xfrm>
          <a:prstGeom prst="rect">
            <a:avLst/>
          </a:prstGeom>
        </p:spPr>
      </p:pic>
      <p:pic>
        <p:nvPicPr>
          <p:cNvPr id="36" name="Graphic 35" descr="Arrow: Counter-clockwise curve">
            <a:extLst>
              <a:ext uri="{FF2B5EF4-FFF2-40B4-BE49-F238E27FC236}">
                <a16:creationId xmlns:a16="http://schemas.microsoft.com/office/drawing/2014/main" id="{4965A9A2-9C1E-B24C-9FD8-D251FF2B9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600235">
            <a:off x="4939413" y="3402837"/>
            <a:ext cx="914400" cy="914400"/>
          </a:xfrm>
          <a:prstGeom prst="rect">
            <a:avLst/>
          </a:prstGeom>
        </p:spPr>
      </p:pic>
      <p:pic>
        <p:nvPicPr>
          <p:cNvPr id="37" name="Graphic 36" descr="Arrow: Counter-clockwise curve">
            <a:extLst>
              <a:ext uri="{FF2B5EF4-FFF2-40B4-BE49-F238E27FC236}">
                <a16:creationId xmlns:a16="http://schemas.microsoft.com/office/drawing/2014/main" id="{36BF3754-E55A-4249-BE34-AE8ED151D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3999765" flipH="1">
            <a:off x="6729684" y="3402837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4809F2E-3518-574C-AFAB-27A25E761D55}"/>
              </a:ext>
            </a:extLst>
          </p:cNvPr>
          <p:cNvSpPr txBox="1"/>
          <p:nvPr/>
        </p:nvSpPr>
        <p:spPr>
          <a:xfrm rot="936789">
            <a:off x="5113435" y="3081604"/>
            <a:ext cx="51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E147EB-8993-1E41-A03D-51AE0FB9B1AF}"/>
              </a:ext>
            </a:extLst>
          </p:cNvPr>
          <p:cNvSpPr txBox="1"/>
          <p:nvPr/>
        </p:nvSpPr>
        <p:spPr>
          <a:xfrm rot="20465777">
            <a:off x="6941437" y="3101121"/>
            <a:ext cx="51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82ABE9-C3C8-0440-ABD9-C888A736E555}"/>
              </a:ext>
            </a:extLst>
          </p:cNvPr>
          <p:cNvSpPr txBox="1"/>
          <p:nvPr/>
        </p:nvSpPr>
        <p:spPr>
          <a:xfrm rot="443471">
            <a:off x="7082449" y="3628604"/>
            <a:ext cx="51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7CB4AB-32D5-BA4A-809F-4DC6E3F8E548}"/>
              </a:ext>
            </a:extLst>
          </p:cNvPr>
          <p:cNvSpPr txBox="1"/>
          <p:nvPr/>
        </p:nvSpPr>
        <p:spPr>
          <a:xfrm rot="21020226">
            <a:off x="5026883" y="3628603"/>
            <a:ext cx="517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41612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  <p:bldP spid="34" grpId="0" animBg="1"/>
      <p:bldP spid="4" grpId="0"/>
      <p:bldP spid="5" grpId="0"/>
      <p:bldP spid="6" grpId="0"/>
      <p:bldP spid="10" grpId="0"/>
      <p:bldP spid="16" grpId="0" animBg="1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9" grpId="0" animBg="1"/>
      <p:bldP spid="15" grpId="0"/>
      <p:bldP spid="38" grpId="0"/>
      <p:bldP spid="39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8ACEC-D497-2A40-9879-365730C1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227139" cy="386602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Solution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A7AB466-253E-0F43-B449-3F02F5E552BB}"/>
              </a:ext>
            </a:extLst>
          </p:cNvPr>
          <p:cNvSpPr txBox="1">
            <a:spLocks/>
          </p:cNvSpPr>
          <p:nvPr/>
        </p:nvSpPr>
        <p:spPr>
          <a:xfrm>
            <a:off x="2207339" y="12192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b="0" dirty="0"/>
              <a:t>Use established international tax rules to take externalized costs into account in the allocation of income across jurisdictions</a:t>
            </a:r>
            <a:endParaRPr lang="en-US" b="0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88BCE0C-F121-B740-97DE-166B228725EA}"/>
              </a:ext>
            </a:extLst>
          </p:cNvPr>
          <p:cNvSpPr/>
          <p:nvPr/>
        </p:nvSpPr>
        <p:spPr>
          <a:xfrm>
            <a:off x="3429000" y="2438400"/>
            <a:ext cx="23622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Itemized Method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BF03610-A920-354E-840C-B47DD6020669}"/>
              </a:ext>
            </a:extLst>
          </p:cNvPr>
          <p:cNvSpPr/>
          <p:nvPr/>
        </p:nvSpPr>
        <p:spPr>
          <a:xfrm>
            <a:off x="6324600" y="2438400"/>
            <a:ext cx="23622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Aggregate Method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E3BF9930-E42A-EA43-8D34-53805E826CDC}"/>
              </a:ext>
            </a:extLst>
          </p:cNvPr>
          <p:cNvSpPr/>
          <p:nvPr/>
        </p:nvSpPr>
        <p:spPr>
          <a:xfrm>
            <a:off x="3581400" y="3404875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calculate uncounted and externalized costs saved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7C77DBC-B4F7-434D-9868-6854F29F5025}"/>
              </a:ext>
            </a:extLst>
          </p:cNvPr>
          <p:cNvSpPr/>
          <p:nvPr/>
        </p:nvSpPr>
        <p:spPr>
          <a:xfrm>
            <a:off x="3581400" y="4339063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apply differential as transfer price adjustment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A3310D4-A358-BC40-904E-01E2ABA02B9B}"/>
              </a:ext>
            </a:extLst>
          </p:cNvPr>
          <p:cNvSpPr/>
          <p:nvPr/>
        </p:nvSpPr>
        <p:spPr>
          <a:xfrm>
            <a:off x="3624227" y="5272720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accurate but intricate, expensive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1709EFF-1C2B-114E-B498-5897E3C382F9}"/>
              </a:ext>
            </a:extLst>
          </p:cNvPr>
          <p:cNvSpPr/>
          <p:nvPr/>
        </p:nvSpPr>
        <p:spPr>
          <a:xfrm>
            <a:off x="6471894" y="3404875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calculate aggregate SDG needs as % of GDP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B7C8CE7-0CD6-4B46-A571-03C6F02FF53F}"/>
              </a:ext>
            </a:extLst>
          </p:cNvPr>
          <p:cNvSpPr/>
          <p:nvPr/>
        </p:nvSpPr>
        <p:spPr>
          <a:xfrm>
            <a:off x="6471894" y="4339063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apply universal price adjustment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200618C-1F96-6745-868D-1FECACC02F33}"/>
              </a:ext>
            </a:extLst>
          </p:cNvPr>
          <p:cNvSpPr/>
          <p:nvPr/>
        </p:nvSpPr>
        <p:spPr>
          <a:xfrm>
            <a:off x="6514721" y="5272720"/>
            <a:ext cx="2057400" cy="83820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less accurate but simpler, lends certainty</a:t>
            </a:r>
          </a:p>
        </p:txBody>
      </p:sp>
      <p:sp>
        <p:nvSpPr>
          <p:cNvPr id="43" name="Left-Right Arrow 42">
            <a:extLst>
              <a:ext uri="{FF2B5EF4-FFF2-40B4-BE49-F238E27FC236}">
                <a16:creationId xmlns:a16="http://schemas.microsoft.com/office/drawing/2014/main" id="{1259ABDC-4368-1B47-83D9-B99F4F9B0D92}"/>
              </a:ext>
            </a:extLst>
          </p:cNvPr>
          <p:cNvSpPr/>
          <p:nvPr/>
        </p:nvSpPr>
        <p:spPr>
          <a:xfrm>
            <a:off x="4232662" y="2978668"/>
            <a:ext cx="3645370" cy="2660133"/>
          </a:xfrm>
          <a:prstGeom prst="leftRightArrow">
            <a:avLst>
              <a:gd name="adj1" fmla="val 48065"/>
              <a:gd name="adj2" fmla="val 5008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aggregate by default; TP may</a:t>
            </a:r>
            <a:r>
              <a:rPr lang="en-CA" sz="2400" dirty="0">
                <a:solidFill>
                  <a:srgbClr val="0070C0"/>
                </a:solidFill>
              </a:rPr>
              <a:t> opt to</a:t>
            </a:r>
            <a:r>
              <a:rPr lang="en-US" sz="2400" dirty="0">
                <a:solidFill>
                  <a:srgbClr val="0070C0"/>
                </a:solidFill>
              </a:rPr>
              <a:t> itemize</a:t>
            </a:r>
          </a:p>
        </p:txBody>
      </p:sp>
    </p:spTree>
    <p:extLst>
      <p:ext uri="{BB962C8B-B14F-4D97-AF65-F5344CB8AC3E}">
        <p14:creationId xmlns:p14="http://schemas.microsoft.com/office/powerpoint/2010/main" val="17048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4 0 " pathEditMode="relative" ptsTypes="AA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4 0 " pathEditMode="relative" ptsTypes="AA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4 0 " pathEditMode="relative" ptsTypes="AA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4 0 " pathEditMode="relative" ptsTypes="AA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 0 " pathEditMode="relative" ptsTypes="AA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 0 " pathEditMode="relative" ptsTypes="AA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 0 " pathEditMode="relative" ptsTypes="AA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 0 " pathEditMode="relative" ptsTypes="AA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D519-1B62-8341-8655-1835323D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Adjustment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A60A90-C1E2-384B-88D2-96ED98829C6D}"/>
              </a:ext>
            </a:extLst>
          </p:cNvPr>
          <p:cNvSpPr txBox="1"/>
          <p:nvPr/>
        </p:nvSpPr>
        <p:spPr>
          <a:xfrm>
            <a:off x="4187458" y="2186637"/>
            <a:ext cx="137733" cy="34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32" name="Round Single Corner Rectangle 4">
            <a:extLst>
              <a:ext uri="{FF2B5EF4-FFF2-40B4-BE49-F238E27FC236}">
                <a16:creationId xmlns:a16="http://schemas.microsoft.com/office/drawing/2014/main" id="{6F60A71F-AB10-5C43-A4AE-51C874924BED}"/>
              </a:ext>
            </a:extLst>
          </p:cNvPr>
          <p:cNvSpPr txBox="1"/>
          <p:nvPr/>
        </p:nvSpPr>
        <p:spPr>
          <a:xfrm>
            <a:off x="2296259" y="3303764"/>
            <a:ext cx="3030071" cy="1720857"/>
          </a:xfrm>
          <a:prstGeom prst="rightArrowCallout">
            <a:avLst>
              <a:gd name="adj1" fmla="val 16339"/>
              <a:gd name="adj2" fmla="val 25000"/>
              <a:gd name="adj3" fmla="val 28711"/>
              <a:gd name="adj4" fmla="val 79221"/>
            </a:avLst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0" tIns="206248" rIns="206248" bIns="206248" numCol="1" spcCol="1270" anchor="ctr" anchorCtr="0">
            <a:noAutofit/>
          </a:bodyPr>
          <a:lstStyle/>
          <a:p>
            <a:pPr marL="0" lvl="0" indent="0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downstream payments</a:t>
            </a:r>
          </a:p>
        </p:txBody>
      </p:sp>
      <p:sp>
        <p:nvSpPr>
          <p:cNvPr id="35" name="Round Single Corner Rectangle 4">
            <a:extLst>
              <a:ext uri="{FF2B5EF4-FFF2-40B4-BE49-F238E27FC236}">
                <a16:creationId xmlns:a16="http://schemas.microsoft.com/office/drawing/2014/main" id="{559A15F5-1CF6-B344-97AC-1282E908F4F0}"/>
              </a:ext>
            </a:extLst>
          </p:cNvPr>
          <p:cNvSpPr txBox="1"/>
          <p:nvPr/>
        </p:nvSpPr>
        <p:spPr>
          <a:xfrm>
            <a:off x="5471459" y="3303764"/>
            <a:ext cx="4573697" cy="1720857"/>
          </a:xfrm>
          <a:prstGeom prst="round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6248" tIns="206248" rIns="206248" bIns="206248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externalized costs are an intangible asset: implies increase in chargeable prices</a:t>
            </a:r>
          </a:p>
        </p:txBody>
      </p:sp>
      <p:sp>
        <p:nvSpPr>
          <p:cNvPr id="38" name="Round Single Corner Rectangle 4">
            <a:extLst>
              <a:ext uri="{FF2B5EF4-FFF2-40B4-BE49-F238E27FC236}">
                <a16:creationId xmlns:a16="http://schemas.microsoft.com/office/drawing/2014/main" id="{42692C8F-1234-7B4B-B0F2-28CA72272454}"/>
              </a:ext>
            </a:extLst>
          </p:cNvPr>
          <p:cNvSpPr txBox="1"/>
          <p:nvPr/>
        </p:nvSpPr>
        <p:spPr>
          <a:xfrm>
            <a:off x="2296259" y="1417639"/>
            <a:ext cx="3030071" cy="1720857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539"/>
            </a:avLst>
          </a:prstGeom>
          <a:solidFill>
            <a:srgbClr val="34687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0" tIns="206248" rIns="206248" bIns="206248" numCol="1" spcCol="1270" anchor="ctr" anchorCtr="0">
            <a:noAutofit/>
          </a:bodyPr>
          <a:lstStyle/>
          <a:p>
            <a:pPr marL="0" lvl="0" indent="0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upstream</a:t>
            </a:r>
            <a:br>
              <a:rPr lang="en-US" sz="2400" kern="1200" dirty="0"/>
            </a:br>
            <a:r>
              <a:rPr lang="en-US" sz="2400" kern="1200" dirty="0"/>
              <a:t>payouts	</a:t>
            </a:r>
          </a:p>
        </p:txBody>
      </p:sp>
      <p:sp>
        <p:nvSpPr>
          <p:cNvPr id="41" name="Round Single Corner Rectangle 4">
            <a:extLst>
              <a:ext uri="{FF2B5EF4-FFF2-40B4-BE49-F238E27FC236}">
                <a16:creationId xmlns:a16="http://schemas.microsoft.com/office/drawing/2014/main" id="{C68102B3-DC34-0E42-A5C3-AC9FD7ECA69B}"/>
              </a:ext>
            </a:extLst>
          </p:cNvPr>
          <p:cNvSpPr txBox="1"/>
          <p:nvPr/>
        </p:nvSpPr>
        <p:spPr>
          <a:xfrm>
            <a:off x="5471458" y="1417638"/>
            <a:ext cx="4573697" cy="1720857"/>
          </a:xfrm>
          <a:prstGeom prst="roundRect">
            <a:avLst/>
          </a:prstGeom>
          <a:solidFill>
            <a:srgbClr val="34687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6248" tIns="206248" rIns="206248" bIns="206248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lack of development creates a discount: implies reduction in  chargeable fees</a:t>
            </a:r>
          </a:p>
        </p:txBody>
      </p:sp>
      <p:sp>
        <p:nvSpPr>
          <p:cNvPr id="42" name="Snip Diagonal Corner Rectangle 41">
            <a:extLst>
              <a:ext uri="{FF2B5EF4-FFF2-40B4-BE49-F238E27FC236}">
                <a16:creationId xmlns:a16="http://schemas.microsoft.com/office/drawing/2014/main" id="{2E64859F-0289-F84E-9A03-E17260290A7B}"/>
              </a:ext>
            </a:extLst>
          </p:cNvPr>
          <p:cNvSpPr/>
          <p:nvPr/>
        </p:nvSpPr>
        <p:spPr>
          <a:xfrm>
            <a:off x="1298187" y="5220052"/>
            <a:ext cx="4679577" cy="136331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itemized approach: evaluate externalized environmental &amp; social costs/costs saved</a:t>
            </a:r>
          </a:p>
        </p:txBody>
      </p:sp>
      <p:sp>
        <p:nvSpPr>
          <p:cNvPr id="43" name="Snip Diagonal Corner Rectangle 42">
            <a:extLst>
              <a:ext uri="{FF2B5EF4-FFF2-40B4-BE49-F238E27FC236}">
                <a16:creationId xmlns:a16="http://schemas.microsoft.com/office/drawing/2014/main" id="{9C358F5E-7F85-F44B-BAE9-C328932F664A}"/>
              </a:ext>
            </a:extLst>
          </p:cNvPr>
          <p:cNvSpPr/>
          <p:nvPr/>
        </p:nvSpPr>
        <p:spPr>
          <a:xfrm>
            <a:off x="6178379" y="5220051"/>
            <a:ext cx="4679577" cy="136331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aggregate approach: determine proxy for market-wide premium/discount factor</a:t>
            </a:r>
          </a:p>
        </p:txBody>
      </p:sp>
    </p:spTree>
    <p:extLst>
      <p:ext uri="{BB962C8B-B14F-4D97-AF65-F5344CB8AC3E}">
        <p14:creationId xmlns:p14="http://schemas.microsoft.com/office/powerpoint/2010/main" val="275166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8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7A95-A3FD-4C62-B249-AB86D5FF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39123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B0F0"/>
                </a:solidFill>
                <a:cs typeface="Calibri Light"/>
              </a:rPr>
              <a:t>Example: </a:t>
            </a:r>
            <a:r>
              <a:rPr lang="en-CA" sz="2400" dirty="0">
                <a:solidFill>
                  <a:srgbClr val="00B0F0"/>
                </a:solidFill>
                <a:cs typeface="Calibri Light"/>
              </a:rPr>
              <a:t>Itemized Method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535" y="4731947"/>
            <a:ext cx="6428930" cy="722983"/>
          </a:xfrm>
        </p:spPr>
        <p:txBody>
          <a:bodyPr vert="horz" lIns="51435" tIns="25718" rIns="51435" bIns="25718" rtlCol="0" anchor="t">
            <a:noAutofit/>
          </a:bodyPr>
          <a:lstStyle/>
          <a:p>
            <a:pPr marL="0" indent="0" algn="ctr">
              <a:buNone/>
            </a:pPr>
            <a:r>
              <a:rPr lang="en-CA" sz="2000" dirty="0" err="1"/>
              <a:t>OpCo</a:t>
            </a:r>
            <a:r>
              <a:rPr lang="en-CA" sz="2000" dirty="0"/>
              <a:t> produces chocolate at a cost of $5 per kilo, </a:t>
            </a:r>
          </a:p>
          <a:p>
            <a:pPr marL="0" indent="0" algn="ctr">
              <a:buNone/>
            </a:pPr>
            <a:r>
              <a:rPr lang="en-CA" sz="2000" dirty="0"/>
              <a:t>sells to Distributor for sale to third parties</a:t>
            </a:r>
            <a:endParaRPr lang="en-CA" sz="2000" dirty="0">
              <a:cs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95C9872-8BE6-9C49-AF1D-20CE319E7FFD}"/>
              </a:ext>
            </a:extLst>
          </p:cNvPr>
          <p:cNvGrpSpPr/>
          <p:nvPr/>
        </p:nvGrpSpPr>
        <p:grpSpPr>
          <a:xfrm>
            <a:off x="4739564" y="1217321"/>
            <a:ext cx="4152885" cy="2697040"/>
            <a:chOff x="3486150" y="2400300"/>
            <a:chExt cx="3228961" cy="182022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62104F-07EB-9248-B258-06746D15400B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A749E20-FDD4-874C-BA3C-48D9BBF04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B85A696-8D3C-BA44-86FF-CB5EDCF71372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5EC5FF0-3E9C-E641-92B7-D216360D5895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EB5FC4C-A601-394B-B011-0DBAA6A0E5E8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428A618-7E32-A644-8E5C-C25D173E8517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8688D3-D716-3D42-A716-BEE93F358CA8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07F9284-72EE-8049-9003-1F96E49A1907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214705B-D5CC-1D41-B274-E3C19F009B91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>
            <a:xfrm>
              <a:off x="4573634" y="2963332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657860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7A95-A3FD-4C62-B249-AB86D5FF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31206"/>
          </a:xfrm>
        </p:spPr>
        <p:txBody>
          <a:bodyPr>
            <a:normAutofit fontScale="90000"/>
          </a:bodyPr>
          <a:lstStyle/>
          <a:p>
            <a:r>
              <a:rPr lang="en-CA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4167726"/>
            <a:ext cx="9144000" cy="1851421"/>
          </a:xfrm>
        </p:spPr>
        <p:txBody>
          <a:bodyPr vert="horz" lIns="51435" tIns="25718" rIns="51435" bIns="25718" rtlCol="0" anchor="t">
            <a:noAutofit/>
          </a:bodyPr>
          <a:lstStyle/>
          <a:p>
            <a:pPr marL="0" indent="0" algn="ctr">
              <a:buNone/>
            </a:pPr>
            <a:r>
              <a:rPr lang="en-CA" sz="2000" dirty="0"/>
              <a:t>Calculate the arm’s length profit of OpCo </a:t>
            </a:r>
            <a:r>
              <a:rPr lang="en-CA" sz="2000" b="1" dirty="0"/>
              <a:t>without regard to sustainability</a:t>
            </a:r>
            <a:r>
              <a:rPr lang="en-CA" sz="2000" dirty="0"/>
              <a:t>:</a:t>
            </a:r>
          </a:p>
          <a:p>
            <a:pPr marL="0" indent="0" algn="ctr">
              <a:buNone/>
            </a:pPr>
            <a:r>
              <a:rPr lang="en-CA" sz="2000" dirty="0"/>
              <a:t>E.g., using cost-plus method, apply a mark-up of </a:t>
            </a:r>
            <a:r>
              <a:rPr lang="en-CA" sz="2000" dirty="0">
                <a:solidFill>
                  <a:srgbClr val="7030A0"/>
                </a:solidFill>
              </a:rPr>
              <a:t>12%</a:t>
            </a:r>
            <a:r>
              <a:rPr lang="en-CA" sz="2000" dirty="0"/>
              <a:t> on OpCo’s costs</a:t>
            </a:r>
            <a:endParaRPr lang="en-CA" sz="2000" dirty="0">
              <a:cs typeface="Calibri"/>
            </a:endParaRPr>
          </a:p>
          <a:p>
            <a:pPr marL="0" indent="0" algn="ctr">
              <a:buNone/>
            </a:pPr>
            <a:r>
              <a:rPr lang="en-CA" sz="2000" b="1" dirty="0"/>
              <a:t>$5 </a:t>
            </a:r>
            <a:r>
              <a:rPr lang="en-CA" sz="2000" b="1" i="1" dirty="0"/>
              <a:t>x</a:t>
            </a:r>
            <a:r>
              <a:rPr lang="en-CA" sz="2000" b="1" dirty="0">
                <a:solidFill>
                  <a:srgbClr val="7030A0"/>
                </a:solidFill>
              </a:rPr>
              <a:t> 12%</a:t>
            </a:r>
            <a:r>
              <a:rPr lang="en-CA" sz="2000" b="1" dirty="0"/>
              <a:t> = </a:t>
            </a:r>
            <a:r>
              <a:rPr lang="en-CA" sz="2000" b="1" dirty="0">
                <a:solidFill>
                  <a:srgbClr val="7030A0"/>
                </a:solidFill>
              </a:rPr>
              <a:t>$.6</a:t>
            </a:r>
            <a:endParaRPr lang="en-CA" sz="2000" b="1" dirty="0">
              <a:solidFill>
                <a:srgbClr val="7030A0"/>
              </a:solidFill>
              <a:cs typeface="Calibri"/>
            </a:endParaRPr>
          </a:p>
          <a:p>
            <a:pPr marL="0" indent="0" algn="ctr">
              <a:buNone/>
            </a:pPr>
            <a:endParaRPr lang="en-CA" sz="2000" dirty="0">
              <a:cs typeface="Calibri" panose="020F0502020204030204"/>
            </a:endParaRPr>
          </a:p>
          <a:p>
            <a:pPr marL="0" indent="0" algn="ctr">
              <a:buNone/>
            </a:pPr>
            <a:endParaRPr lang="en-CA" sz="2000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D8B90C75-2103-498A-8A41-A4D04AADBAA9}"/>
              </a:ext>
            </a:extLst>
          </p:cNvPr>
          <p:cNvSpPr/>
          <p:nvPr/>
        </p:nvSpPr>
        <p:spPr>
          <a:xfrm>
            <a:off x="5800865" y="5349956"/>
            <a:ext cx="1981200" cy="914400"/>
          </a:xfrm>
          <a:prstGeom prst="upArrow">
            <a:avLst>
              <a:gd name="adj1" fmla="val 74331"/>
              <a:gd name="adj2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>
                <a:cs typeface="Calibri"/>
              </a:rPr>
              <a:t>Arm's length markup</a:t>
            </a:r>
            <a:endParaRPr lang="en-US" sz="16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9EC01C-8443-414B-983B-FED23DAB3C1A}"/>
              </a:ext>
            </a:extLst>
          </p:cNvPr>
          <p:cNvGrpSpPr/>
          <p:nvPr/>
        </p:nvGrpSpPr>
        <p:grpSpPr>
          <a:xfrm>
            <a:off x="4739563" y="1217323"/>
            <a:ext cx="4152886" cy="2697041"/>
            <a:chOff x="3486150" y="2400300"/>
            <a:chExt cx="3228961" cy="182022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DCB586-B59C-2848-B8AE-8BE7358BC92F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4AF22E0-C0BC-D44D-A986-E0F971F501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C9C36D5-32A6-ED4A-81E8-E384070B845E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CE04953-09E2-FD45-A617-71472C5C5B3E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530054B-0E70-4F4F-8424-8E2747F63880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D2FD2A-B7A8-FA49-87EE-A3B33912E5AD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C37F8B-4684-F240-86BB-A80AF96DA90D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E0B88C-F460-CA45-B298-B97B58471D97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DA4EE8C-3E6E-AE44-B595-9A5ADF4E488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>
            <a:xfrm>
              <a:off x="4573634" y="2963332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B32FAA36-0A8A-D140-AAB8-236257513E9C}"/>
              </a:ext>
            </a:extLst>
          </p:cNvPr>
          <p:cNvSpPr/>
          <p:nvPr/>
        </p:nvSpPr>
        <p:spPr>
          <a:xfrm>
            <a:off x="1651942" y="2029753"/>
            <a:ext cx="2672408" cy="644003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the arm's length markup  (example uses cost plus method)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5DC2FC7-278D-6345-9FB8-0A393B983036}"/>
              </a:ext>
            </a:extLst>
          </p:cNvPr>
          <p:cNvSpPr/>
          <p:nvPr/>
        </p:nvSpPr>
        <p:spPr>
          <a:xfrm>
            <a:off x="1570813" y="1969996"/>
            <a:ext cx="282473" cy="282473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0890473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7C9-DBB2-4B51-860C-A29562C7CF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626" y="3990976"/>
            <a:ext cx="7572375" cy="3425825"/>
          </a:xfrm>
        </p:spPr>
        <p:txBody>
          <a:bodyPr vert="horz" lIns="51435" tIns="25718" rIns="51435" bIns="25718" rtlCol="0" anchor="t">
            <a:normAutofit/>
          </a:bodyPr>
          <a:lstStyle/>
          <a:p>
            <a:pPr marL="0" indent="0">
              <a:buNone/>
            </a:pPr>
            <a:r>
              <a:rPr lang="en-CA" sz="2000" dirty="0"/>
              <a:t>Calculate the externalized cost of resource extraction and processing practices in Ecuador using life cycle analysis</a:t>
            </a:r>
          </a:p>
          <a:p>
            <a:r>
              <a:rPr lang="en-CA" sz="2000" dirty="0">
                <a:cs typeface="Calibri"/>
              </a:rPr>
              <a:t>This requires a detailed environmental and social life cycle cost study, but might be streamlined with a price-internalizing model</a:t>
            </a:r>
          </a:p>
          <a:p>
            <a:r>
              <a:rPr lang="en-CA" sz="2000" dirty="0">
                <a:cs typeface="Calibri"/>
              </a:rPr>
              <a:t>e.g., True Price estimated the cost-internalized price of chocolate as £9.91 per kilo, of which the externalized cost portion is </a:t>
            </a:r>
            <a:r>
              <a:rPr lang="en-CA" sz="2000" dirty="0">
                <a:ea typeface="+mn-lt"/>
                <a:cs typeface="+mn-lt"/>
              </a:rPr>
              <a:t>£2.20 per kilo, or ~ </a:t>
            </a:r>
            <a:r>
              <a:rPr lang="en-CA" sz="2000" dirty="0">
                <a:solidFill>
                  <a:srgbClr val="0070C0"/>
                </a:solidFill>
                <a:ea typeface="+mn-lt"/>
                <a:cs typeface="+mn-lt"/>
              </a:rPr>
              <a:t>$3</a:t>
            </a:r>
            <a:endParaRPr lang="en-CA" sz="2000" dirty="0">
              <a:cs typeface="Calibri"/>
            </a:endParaRPr>
          </a:p>
          <a:p>
            <a:endParaRPr lang="en-CA" sz="2000" dirty="0">
              <a:cs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853D5E-FA3C-A24A-A88A-E4CD3A6609D3}"/>
              </a:ext>
            </a:extLst>
          </p:cNvPr>
          <p:cNvSpPr/>
          <p:nvPr/>
        </p:nvSpPr>
        <p:spPr>
          <a:xfrm>
            <a:off x="1651942" y="2836438"/>
            <a:ext cx="2672396" cy="63161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externalized ecological and social costs</a:t>
            </a:r>
            <a:endParaRPr lang="en-US" sz="1200" dirty="0">
              <a:latin typeface="Avenir Light" panose="020B0402020203020204" pitchFamily="34" charset="77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26F4F20-C88A-894C-ABD8-CD20AABBBAF3}"/>
              </a:ext>
            </a:extLst>
          </p:cNvPr>
          <p:cNvSpPr/>
          <p:nvPr/>
        </p:nvSpPr>
        <p:spPr>
          <a:xfrm>
            <a:off x="1567293" y="2765013"/>
            <a:ext cx="302438" cy="282473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latin typeface="Avenir Light" panose="020B0402020203020204" pitchFamily="34" charset="77"/>
                <a:cs typeface="Calibri"/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07C6ABE-BD9F-6748-9354-DAD1805D35F1}"/>
              </a:ext>
            </a:extLst>
          </p:cNvPr>
          <p:cNvSpPr/>
          <p:nvPr/>
        </p:nvSpPr>
        <p:spPr>
          <a:xfrm>
            <a:off x="1651942" y="2029753"/>
            <a:ext cx="2672408" cy="644003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000" rIns="162000" rtlCol="0" anchor="ctr"/>
          <a:lstStyle/>
          <a:p>
            <a:pPr algn="ctr"/>
            <a:r>
              <a:rPr lang="en-US" sz="1200" dirty="0">
                <a:latin typeface="Avenir Light" panose="020B0402020203020204" pitchFamily="34" charset="77"/>
                <a:cs typeface="Calibri"/>
              </a:rPr>
              <a:t>Determine the arm's length markup  (example uses cost plus method)</a:t>
            </a:r>
            <a:endParaRPr lang="en-US" sz="1350" dirty="0">
              <a:latin typeface="Avenir Light" panose="020B0402020203020204" pitchFamily="34" charset="77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0E51EAD-1ADE-F94A-87BC-231C06B3017B}"/>
              </a:ext>
            </a:extLst>
          </p:cNvPr>
          <p:cNvSpPr/>
          <p:nvPr/>
        </p:nvSpPr>
        <p:spPr>
          <a:xfrm>
            <a:off x="1570813" y="1969996"/>
            <a:ext cx="282473" cy="282473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venir Light" panose="020B0402020203020204" pitchFamily="34" charset="77"/>
                <a:cs typeface="Calibri"/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108B4D-3FF9-A24A-999D-70F870C34444}"/>
              </a:ext>
            </a:extLst>
          </p:cNvPr>
          <p:cNvGrpSpPr/>
          <p:nvPr/>
        </p:nvGrpSpPr>
        <p:grpSpPr>
          <a:xfrm>
            <a:off x="4739564" y="1217321"/>
            <a:ext cx="4152885" cy="2697040"/>
            <a:chOff x="3486150" y="2400300"/>
            <a:chExt cx="3228961" cy="182022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FDC3E5-5AF7-424C-9622-425B46619B88}"/>
                </a:ext>
              </a:extLst>
            </p:cNvPr>
            <p:cNvSpPr txBox="1"/>
            <p:nvPr/>
          </p:nvSpPr>
          <p:spPr>
            <a:xfrm>
              <a:off x="4032357" y="3971262"/>
              <a:ext cx="1082553" cy="24926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Cost: $5/kg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7AC29DC-1563-3542-A5A0-8FC93A7DFC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1549" y="2596507"/>
              <a:ext cx="151836" cy="77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83EDCA9-B8D7-7744-A229-2FEDAD70237D}"/>
                </a:ext>
              </a:extLst>
            </p:cNvPr>
            <p:cNvSpPr txBox="1"/>
            <p:nvPr/>
          </p:nvSpPr>
          <p:spPr>
            <a:xfrm>
              <a:off x="5195463" y="2400300"/>
              <a:ext cx="1519648" cy="24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3d party sales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1E3D33D-676B-CB42-B08E-08A860119C05}"/>
                </a:ext>
              </a:extLst>
            </p:cNvPr>
            <p:cNvCxnSpPr>
              <a:cxnSpLocks/>
            </p:cNvCxnSpPr>
            <p:nvPr/>
          </p:nvCxnSpPr>
          <p:spPr>
            <a:xfrm>
              <a:off x="3686160" y="3212755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A13B2A-E348-9147-A430-C4346C40B1D5}"/>
                </a:ext>
              </a:extLst>
            </p:cNvPr>
            <p:cNvSpPr/>
            <p:nvPr/>
          </p:nvSpPr>
          <p:spPr>
            <a:xfrm>
              <a:off x="4032357" y="3483289"/>
              <a:ext cx="1082553" cy="48797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err="1">
                  <a:latin typeface="Arial" panose="020B0604020202020204" pitchFamily="34" charset="0"/>
                  <a:cs typeface="Arial" panose="020B0604020202020204" pitchFamily="34" charset="0"/>
                </a:rPr>
                <a:t>OpCo</a:t>
              </a:r>
              <a:endParaRPr lang="en-A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E9BCD6D-06D0-134D-81BC-DD3655A08C6E}"/>
                </a:ext>
              </a:extLst>
            </p:cNvPr>
            <p:cNvSpPr txBox="1"/>
            <p:nvPr/>
          </p:nvSpPr>
          <p:spPr>
            <a:xfrm>
              <a:off x="3486150" y="2400300"/>
              <a:ext cx="372914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LU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E21C013-D9B4-8442-AE4A-32D7BDC9D39B}"/>
                </a:ext>
              </a:extLst>
            </p:cNvPr>
            <p:cNvSpPr txBox="1"/>
            <p:nvPr/>
          </p:nvSpPr>
          <p:spPr>
            <a:xfrm>
              <a:off x="3488915" y="3415252"/>
              <a:ext cx="392856" cy="249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9E3D219-E308-E349-89DC-F053594D7D0D}"/>
                </a:ext>
              </a:extLst>
            </p:cNvPr>
            <p:cNvSpPr/>
            <p:nvPr/>
          </p:nvSpPr>
          <p:spPr>
            <a:xfrm>
              <a:off x="4032357" y="2475360"/>
              <a:ext cx="1082553" cy="4879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latin typeface="Arial" panose="020B0604020202020204" pitchFamily="34" charset="0"/>
                  <a:cs typeface="Arial" panose="020B0604020202020204" pitchFamily="34" charset="0"/>
                </a:rPr>
                <a:t>Distributor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99E66B7-9E73-E548-9742-3A34894F01BB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>
            <a:xfrm>
              <a:off x="4573634" y="2963332"/>
              <a:ext cx="0" cy="519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85F5F28C-B4FE-CF42-98DB-37B85A5155A9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431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48A0AF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CA" sz="3200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7190562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936</Words>
  <Application>Microsoft Macintosh PowerPoint</Application>
  <PresentationFormat>Widescreen</PresentationFormat>
  <Paragraphs>176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Book</vt:lpstr>
      <vt:lpstr>Avenir Light</vt:lpstr>
      <vt:lpstr>Calibri</vt:lpstr>
      <vt:lpstr>1_Office Theme</vt:lpstr>
      <vt:lpstr>PowerPoint Presentation</vt:lpstr>
      <vt:lpstr>What is the connection between sustainability and tax?</vt:lpstr>
      <vt:lpstr>Correction point: the concept of value</vt:lpstr>
      <vt:lpstr>Correction point: the concept of value</vt:lpstr>
      <vt:lpstr>Proposed Solution</vt:lpstr>
      <vt:lpstr>Logic of Adjustment</vt:lpstr>
      <vt:lpstr>Example: Itemized Method</vt:lpstr>
      <vt:lpstr>Step 1</vt:lpstr>
      <vt:lpstr>PowerPoint Presentation</vt:lpstr>
      <vt:lpstr>PowerPoint Presentation</vt:lpstr>
      <vt:lpstr>PowerPoint Presentation</vt:lpstr>
      <vt:lpstr>PowerPoint Presentation</vt:lpstr>
      <vt:lpstr>Transfer pricing implications</vt:lpstr>
      <vt:lpstr>Neither method alters economic income. The core idea is to better allocate income in accordance with value creation.</vt:lpstr>
    </vt:vector>
  </TitlesOfParts>
  <Manager/>
  <Company>McGill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and ESG</dc:title>
  <dc:subject/>
  <dc:creator>AC</dc:creator>
  <cp:keywords>taxation, sustainability, ESG</cp:keywords>
  <dc:description/>
  <cp:lastModifiedBy>Allison Christians</cp:lastModifiedBy>
  <cp:revision>7</cp:revision>
  <cp:lastPrinted>2019-03-27T19:33:23Z</cp:lastPrinted>
  <dcterms:created xsi:type="dcterms:W3CDTF">2013-01-17T16:36:11Z</dcterms:created>
  <dcterms:modified xsi:type="dcterms:W3CDTF">2020-02-14T03:15:59Z</dcterms:modified>
  <cp:category/>
</cp:coreProperties>
</file>