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3" r:id="rId2"/>
    <p:sldId id="258" r:id="rId3"/>
    <p:sldId id="509" r:id="rId4"/>
    <p:sldId id="272" r:id="rId5"/>
    <p:sldId id="256" r:id="rId6"/>
    <p:sldId id="265" r:id="rId7"/>
    <p:sldId id="514" r:id="rId8"/>
    <p:sldId id="515" r:id="rId9"/>
    <p:sldId id="266" r:id="rId10"/>
    <p:sldId id="516" r:id="rId11"/>
    <p:sldId id="268" r:id="rId12"/>
    <p:sldId id="510" r:id="rId13"/>
    <p:sldId id="29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9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 Bin Tan" initials="WBT" lastIdx="12" clrIdx="0">
    <p:extLst>
      <p:ext uri="{19B8F6BF-5375-455C-9EA6-DF929625EA0E}">
        <p15:presenceInfo xmlns:p15="http://schemas.microsoft.com/office/powerpoint/2012/main" userId="7f7ff94667aa68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A3C4"/>
    <a:srgbClr val="A20605"/>
    <a:srgbClr val="FF7E79"/>
    <a:srgbClr val="5E2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03"/>
    <p:restoredTop sz="95578"/>
  </p:normalViewPr>
  <p:slideViewPr>
    <p:cSldViewPr snapToGrid="0" snapToObjects="1">
      <p:cViewPr varScale="1">
        <p:scale>
          <a:sx n="122" d="100"/>
          <a:sy n="122" d="100"/>
        </p:scale>
        <p:origin x="264" y="200"/>
      </p:cViewPr>
      <p:guideLst>
        <p:guide orient="horz" pos="822"/>
        <p:guide pos="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ison Christians" userId="0632e4c6-aedd-4fab-9b3c-497421c66408" providerId="ADAL" clId="{905243D8-C442-2A4C-952F-5BD906666481}"/>
    <pc:docChg chg="custSel modSld">
      <pc:chgData name="Allison Christians" userId="0632e4c6-aedd-4fab-9b3c-497421c66408" providerId="ADAL" clId="{905243D8-C442-2A4C-952F-5BD906666481}" dt="2020-05-19T23:40:21.611" v="52" actId="20577"/>
      <pc:docMkLst>
        <pc:docMk/>
      </pc:docMkLst>
      <pc:sldChg chg="modSp">
        <pc:chgData name="Allison Christians" userId="0632e4c6-aedd-4fab-9b3c-497421c66408" providerId="ADAL" clId="{905243D8-C442-2A4C-952F-5BD906666481}" dt="2020-05-19T23:40:21.611" v="52" actId="20577"/>
        <pc:sldMkLst>
          <pc:docMk/>
          <pc:sldMk cId="2999587342" sldId="510"/>
        </pc:sldMkLst>
        <pc:spChg chg="mod">
          <ac:chgData name="Allison Christians" userId="0632e4c6-aedd-4fab-9b3c-497421c66408" providerId="ADAL" clId="{905243D8-C442-2A4C-952F-5BD906666481}" dt="2020-05-19T23:40:21.611" v="52" actId="20577"/>
          <ac:spMkLst>
            <pc:docMk/>
            <pc:sldMk cId="2999587342" sldId="510"/>
            <ac:spMk id="3" creationId="{166EAA53-BBFC-244C-B478-93DB4A97E28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cgill-my.sharepoint.com/personal/allison_christians_mcgill_ca/Documents/Scholarship/Digital%20Tax/OECD%20Digital%20Tax%20Examples-Time&#8217;s%20iMa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3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1D2-7843-B2CE-363B67209A11}"/>
              </c:ext>
            </c:extLst>
          </c:dPt>
          <c:dPt>
            <c:idx val="1"/>
            <c:bubble3D val="0"/>
            <c:explosion val="6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D2-7843-B2CE-363B67209A11}"/>
              </c:ext>
            </c:extLst>
          </c:dPt>
          <c:dPt>
            <c:idx val="2"/>
            <c:bubble3D val="0"/>
            <c:explosion val="5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D2-7843-B2CE-363B67209A11}"/>
              </c:ext>
            </c:extLst>
          </c:dPt>
          <c:val>
            <c:numRef>
              <c:f>Sheet1!$C$67:$C$69</c:f>
              <c:numCache>
                <c:formatCode>_("$"* #,##0.00_);_("$"* \(#,##0.00\);_("$"* "-"??_);_(@_)</c:formatCode>
                <c:ptCount val="3"/>
                <c:pt idx="0">
                  <c:v>17.75</c:v>
                </c:pt>
                <c:pt idx="1">
                  <c:v>6.45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D2-7843-B2CE-363B67209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20065-04ED-DF44-91BA-1E3D11D85CCC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14BB4-1C7A-B143-BC6A-6FD706CA0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5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93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E14BB4-1C7A-B143-BC6A-6FD706CA0E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45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E14BB4-1C7A-B143-BC6A-6FD706CA0E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2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907E-B879-6E4F-BF2D-F9195ABF8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19F17-0316-5440-9475-7ED4C67ED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8F1A0-12C7-C147-B7F7-1F7B6CF5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3D8F3-2B57-1C41-8663-7F55531F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40307-F8E3-824B-849E-B19715F31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3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8E7A-3EC1-7F4D-BD65-694CCAB6F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AEDC3-1CFA-1A4F-9F90-2ABA640B1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7C08E-AFCF-2E45-9446-ACA3B3C9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8C930-1017-4947-869B-57F26883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647F3-B2F5-8D41-A49C-7C854AA3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4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BA7739-1E0A-3349-9FBA-E764C0B4D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4BEF0-7419-C947-AF10-E92BC865F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27541-8BAB-4640-940B-47E6B6EAA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4D02A-02C9-4342-8FCA-91583829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CCF82-3569-BD4B-9C2A-E1E6E8EE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19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01651" y="317500"/>
            <a:ext cx="11162349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1651" y="1665289"/>
            <a:ext cx="11165416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430783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EFAE9-45D2-A84E-886E-62BE291A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CC79-2A67-6F4C-8804-0B825E13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E4C1D-33D8-8149-B9CF-41818F19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50F15-9FE1-A349-B857-4EB12868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44B11-5E8D-914C-A9B4-9645E15DD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4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F81F9-2B10-D249-A3B2-E344C080B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0DEF0-43B9-D44B-BBC3-73F591B44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0690B-BD88-574E-9D14-C0F7E069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FF494-574D-D04B-8840-464D1E2DE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F4BC2-6D8C-2844-AC6A-340E5A31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3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B884E-04FF-7340-9266-7765A2529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9B03A-AD2A-4041-ACA0-461F288F4A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25E9F-D2BC-6046-BA8C-87D8B3B14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7CECC-5DD8-564D-8645-4BCF0EEE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F7275-8E9D-4948-9C00-0D7CC51F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66CFD-3584-0340-9720-39EFF59E2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3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566B-47EC-0741-A3FB-2081FE169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4A8ED-803A-EF43-9ED6-0E92319D6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6A61F-7794-924F-927F-D773BFC64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86EE8C-84E8-4D48-9148-A9300B8A9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000E00-0004-444F-AF1D-FA0357500B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18DB3-6D97-6C45-9EF2-B3A1E04C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D075BF-E0D1-2443-A2AF-3983D6619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743D29-EAEB-6148-BE9F-B0D321F1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D6E6-16DA-9E45-A888-E3BED0864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3DD26-457D-FE41-A583-4B7222B3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83A97-18D2-BA41-B53D-770A5237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25DF2-796E-DC49-B235-C7B4E5EF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0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1C7E45-113C-FB4F-85BF-C71BE35D6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A1E9BD-25C5-D140-A269-1373DC9E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0AD83-493C-D945-AB95-6B3960AD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3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FE8D2-6BEB-A347-A867-B27E3B007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5CCDD-BC10-EA40-8EB2-79FA77025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44486-FC92-C949-B7C6-A0227978C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97460-6C3E-2D4B-BA7B-9E1855A1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4ED27-1359-534C-B84F-5C0E54BFD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7BC47-3864-FD47-8538-563C7C49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1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44B1B-05E6-0041-B030-8CAE05672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F8E3F-8C1C-B64E-883B-C38D3228E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AC8BB-AB46-1145-92ED-D62E4B845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C52BF-EA17-094C-BC44-8A6B0EC25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B6C6D-8E0B-FD41-B98C-08FD431B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1E678-76FF-E149-96BA-AB3967A1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5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9314E0-E3B6-684C-AB67-50C181D3B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AC3B3-484A-444C-971A-E883F1BB6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7C88E-CF01-CB4E-AB01-D0230479F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A3D1F-64C4-EE4E-9AAC-5485A58C21AA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CAAFC-E805-FD41-B519-E71A097CB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DEA49-59CA-1348-9B57-7F21B5248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DE49-F22B-D444-9F39-1A17D35D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40C6C17-2F00-1E42-BF99-EDE93EA56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5714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latin typeface="Avenir Book" panose="02000503020000020003" pitchFamily="2" charset="0"/>
              </a:rPr>
              <a:t>Allison Christians</a:t>
            </a:r>
          </a:p>
          <a:p>
            <a:pPr algn="l"/>
            <a:r>
              <a:rPr lang="en-US" sz="1800" dirty="0">
                <a:latin typeface="Avenir Book" panose="02000503020000020003" pitchFamily="2" charset="0"/>
              </a:rPr>
              <a:t>McGill University, Montreal, Canada</a:t>
            </a:r>
          </a:p>
          <a:p>
            <a:pPr algn="l"/>
            <a:r>
              <a:rPr lang="en-US" sz="1800" dirty="0">
                <a:latin typeface="Avenir Book" panose="02000503020000020003" pitchFamily="2" charset="0"/>
              </a:rPr>
              <a:t>March 2020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1E5B64-49B1-D745-9F18-029C01B6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92FF0326-0EF4-4F25-B8DC-18340D8D39D2}" type="slidenum">
              <a:rPr lang="en-CA" smtClean="0"/>
              <a:pPr/>
              <a:t>1</a:t>
            </a:fld>
            <a:endParaRPr lang="en-CA"/>
          </a:p>
        </p:txBody>
      </p:sp>
      <p:pic>
        <p:nvPicPr>
          <p:cNvPr id="5" name="Picture 18" descr="template cont_edu01_cover_copula01">
            <a:extLst>
              <a:ext uri="{FF2B5EF4-FFF2-40B4-BE49-F238E27FC236}">
                <a16:creationId xmlns:a16="http://schemas.microsoft.com/office/drawing/2014/main" id="{51A58576-9B39-714E-9F3B-5DE653746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1" y="3476626"/>
            <a:ext cx="28448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1">
            <a:extLst>
              <a:ext uri="{FF2B5EF4-FFF2-40B4-BE49-F238E27FC236}">
                <a16:creationId xmlns:a16="http://schemas.microsoft.com/office/drawing/2014/main" id="{01316488-C88A-1E45-88A4-84E8B2D9D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9913"/>
            <a:ext cx="12192000" cy="2346325"/>
          </a:xfrm>
          <a:prstGeom prst="rect">
            <a:avLst/>
          </a:prstGeom>
          <a:gradFill rotWithShape="1">
            <a:gsLst>
              <a:gs pos="0">
                <a:srgbClr val="9FB1C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CA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7B4CD9-8E61-6049-A45C-ABACE85704C2}"/>
              </a:ext>
            </a:extLst>
          </p:cNvPr>
          <p:cNvSpPr/>
          <p:nvPr/>
        </p:nvSpPr>
        <p:spPr>
          <a:xfrm>
            <a:off x="0" y="569914"/>
            <a:ext cx="609600" cy="628808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pic>
        <p:nvPicPr>
          <p:cNvPr id="8" name="Picture 9" descr="mcgilllogo">
            <a:extLst>
              <a:ext uri="{FF2B5EF4-FFF2-40B4-BE49-F238E27FC236}">
                <a16:creationId xmlns:a16="http://schemas.microsoft.com/office/drawing/2014/main" id="{1896EF48-7748-DF4D-AE2C-8376C9E66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199" y="158750"/>
            <a:ext cx="1403351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2709E0-5BF6-0B46-9889-16F8FD758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712" y="1439864"/>
            <a:ext cx="10585142" cy="2387600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venir Book" panose="02000503020000020003" pitchFamily="2" charset="0"/>
              </a:rPr>
              <a:t>Taxation of the Digital Economy:</a:t>
            </a:r>
            <a:br>
              <a:rPr lang="en-US" sz="4000" dirty="0">
                <a:latin typeface="Avenir Book" panose="02000503020000020003" pitchFamily="2" charset="0"/>
              </a:rPr>
            </a:br>
            <a:r>
              <a:rPr lang="en-US" sz="3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</a:rPr>
              <a:t>Preliminary Analysis of OECD Pillar 1 Impact Assessment +</a:t>
            </a:r>
            <a:br>
              <a:rPr lang="en-US" sz="3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</a:rPr>
            </a:br>
            <a:r>
              <a:rPr lang="en-US" sz="3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</a:rPr>
              <a:t>KPMG Transfer Pricing Study of Amounts B &amp; C</a:t>
            </a:r>
          </a:p>
        </p:txBody>
      </p:sp>
    </p:spTree>
    <p:extLst>
      <p:ext uri="{BB962C8B-B14F-4D97-AF65-F5344CB8AC3E}">
        <p14:creationId xmlns:p14="http://schemas.microsoft.com/office/powerpoint/2010/main" val="258964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20DB03C-FC06-9244-85F6-DF05CE088499}"/>
              </a:ext>
            </a:extLst>
          </p:cNvPr>
          <p:cNvSpPr/>
          <p:nvPr/>
        </p:nvSpPr>
        <p:spPr>
          <a:xfrm>
            <a:off x="2874823" y="231765"/>
            <a:ext cx="905320" cy="8032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P Co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327194-5695-2B4A-86FD-81B2A6CDBA3E}"/>
              </a:ext>
            </a:extLst>
          </p:cNvPr>
          <p:cNvSpPr/>
          <p:nvPr/>
        </p:nvSpPr>
        <p:spPr>
          <a:xfrm>
            <a:off x="2806706" y="2881925"/>
            <a:ext cx="1020230" cy="82740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Q Co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70355D6-5FC7-6F46-A317-A92255A30177}"/>
              </a:ext>
            </a:extLst>
          </p:cNvPr>
          <p:cNvCxnSpPr>
            <a:cxnSpLocks/>
          </p:cNvCxnSpPr>
          <p:nvPr/>
        </p:nvCxnSpPr>
        <p:spPr>
          <a:xfrm flipV="1">
            <a:off x="145978" y="5012827"/>
            <a:ext cx="3798157" cy="1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2A97D44-8843-364E-BF1D-0E992869AF40}"/>
              </a:ext>
            </a:extLst>
          </p:cNvPr>
          <p:cNvCxnSpPr>
            <a:cxnSpLocks/>
          </p:cNvCxnSpPr>
          <p:nvPr/>
        </p:nvCxnSpPr>
        <p:spPr>
          <a:xfrm flipV="1">
            <a:off x="199344" y="2541637"/>
            <a:ext cx="3750087" cy="65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CF9C035-E862-3742-9A03-C70B5D543D13}"/>
              </a:ext>
            </a:extLst>
          </p:cNvPr>
          <p:cNvCxnSpPr>
            <a:stCxn id="9" idx="2"/>
            <a:endCxn id="16" idx="0"/>
          </p:cNvCxnSpPr>
          <p:nvPr/>
        </p:nvCxnSpPr>
        <p:spPr>
          <a:xfrm flipH="1">
            <a:off x="3316821" y="1034981"/>
            <a:ext cx="10662" cy="1846944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75B0D0D4-F6E1-C842-B625-B02E6367C264}"/>
              </a:ext>
            </a:extLst>
          </p:cNvPr>
          <p:cNvSpPr txBox="1"/>
          <p:nvPr/>
        </p:nvSpPr>
        <p:spPr>
          <a:xfrm>
            <a:off x="172671" y="4203000"/>
            <a:ext cx="2074365" cy="334556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noAutofit/>
          </a:bodyPr>
          <a:lstStyle/>
          <a:p>
            <a:r>
              <a:rPr lang="en-US" b="1" u="sng" dirty="0">
                <a:solidFill>
                  <a:srgbClr val="5E2A87"/>
                </a:solidFill>
                <a:latin typeface="Avenir Book" panose="02000503020000020003" pitchFamily="2" charset="0"/>
              </a:rPr>
              <a:t>Amount B: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7E1CC47-B1F0-184E-A15A-4A1AB5431BE8}"/>
              </a:ext>
            </a:extLst>
          </p:cNvPr>
          <p:cNvSpPr txBox="1"/>
          <p:nvPr/>
        </p:nvSpPr>
        <p:spPr>
          <a:xfrm>
            <a:off x="2320302" y="4593700"/>
            <a:ext cx="967800" cy="369332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solidFill>
                  <a:srgbClr val="5E2A87"/>
                </a:solidFill>
                <a:latin typeface="Avenir Book" panose="02000503020000020003" pitchFamily="2" charset="0"/>
              </a:rPr>
              <a:t>$1.38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5F689C4-148A-674D-84C5-FFB42564B0A0}"/>
              </a:ext>
            </a:extLst>
          </p:cNvPr>
          <p:cNvSpPr txBox="1"/>
          <p:nvPr/>
        </p:nvSpPr>
        <p:spPr>
          <a:xfrm>
            <a:off x="163756" y="4587352"/>
            <a:ext cx="2074365" cy="369332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noAutofit/>
          </a:bodyPr>
          <a:lstStyle/>
          <a:p>
            <a:r>
              <a:rPr lang="en-US" b="1" u="sng" dirty="0">
                <a:solidFill>
                  <a:srgbClr val="5E2A87"/>
                </a:solidFill>
                <a:latin typeface="Avenir Book" panose="02000503020000020003" pitchFamily="2" charset="0"/>
              </a:rPr>
              <a:t>Amount C: 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4EA288F-A31C-4541-8B21-C54E540808E3}"/>
              </a:ext>
            </a:extLst>
          </p:cNvPr>
          <p:cNvSpPr txBox="1"/>
          <p:nvPr/>
        </p:nvSpPr>
        <p:spPr>
          <a:xfrm>
            <a:off x="4511906" y="1002392"/>
            <a:ext cx="402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Avenir Book" panose="02000503020000020003" pitchFamily="2" charset="0"/>
              </a:rPr>
              <a:t>Allocate the remaining routine profits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A8A1659-59A1-F143-979F-324EAB0ACE2F}"/>
              </a:ext>
            </a:extLst>
          </p:cNvPr>
          <p:cNvSpPr txBox="1"/>
          <p:nvPr/>
        </p:nvSpPr>
        <p:spPr>
          <a:xfrm>
            <a:off x="4885485" y="2069685"/>
            <a:ext cx="1549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Book" panose="02000503020000020003" pitchFamily="2" charset="0"/>
              </a:rPr>
              <a:t>remaining routine profit after </a:t>
            </a:r>
          </a:p>
          <a:p>
            <a:pPr algn="ctr"/>
            <a:r>
              <a:rPr lang="en-US" dirty="0">
                <a:latin typeface="Avenir Book" panose="02000503020000020003" pitchFamily="2" charset="0"/>
              </a:rPr>
              <a:t>Amount B</a:t>
            </a:r>
          </a:p>
        </p:txBody>
      </p:sp>
      <p:sp>
        <p:nvSpPr>
          <p:cNvPr id="117" name="Minus 116">
            <a:extLst>
              <a:ext uri="{FF2B5EF4-FFF2-40B4-BE49-F238E27FC236}">
                <a16:creationId xmlns:a16="http://schemas.microsoft.com/office/drawing/2014/main" id="{06C3EBEE-1C23-9F49-A844-249F612A12A2}"/>
              </a:ext>
            </a:extLst>
          </p:cNvPr>
          <p:cNvSpPr/>
          <p:nvPr/>
        </p:nvSpPr>
        <p:spPr>
          <a:xfrm>
            <a:off x="6529720" y="3496893"/>
            <a:ext cx="349270" cy="20610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latin typeface="Avenir Book" panose="02000503020000020003" pitchFamily="2" charset="0"/>
            </a:endParaRPr>
          </a:p>
        </p:txBody>
      </p:sp>
      <p:sp>
        <p:nvSpPr>
          <p:cNvPr id="118" name="Equal 117">
            <a:extLst>
              <a:ext uri="{FF2B5EF4-FFF2-40B4-BE49-F238E27FC236}">
                <a16:creationId xmlns:a16="http://schemas.microsoft.com/office/drawing/2014/main" id="{4E7C536A-518D-634D-8C87-5F8935266644}"/>
              </a:ext>
            </a:extLst>
          </p:cNvPr>
          <p:cNvSpPr/>
          <p:nvPr/>
        </p:nvSpPr>
        <p:spPr>
          <a:xfrm>
            <a:off x="8991256" y="3463555"/>
            <a:ext cx="382249" cy="272785"/>
          </a:xfrm>
          <a:prstGeom prst="mathEqual">
            <a:avLst>
              <a:gd name="adj1" fmla="val 16651"/>
              <a:gd name="adj2" fmla="val 22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B845BDD-B375-7849-A0BA-64C372B653C5}"/>
              </a:ext>
            </a:extLst>
          </p:cNvPr>
          <p:cNvSpPr txBox="1"/>
          <p:nvPr/>
        </p:nvSpPr>
        <p:spPr>
          <a:xfrm>
            <a:off x="7035169" y="2346684"/>
            <a:ext cx="1722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Avenir Book" panose="02000503020000020003" pitchFamily="2" charset="0"/>
              </a:rPr>
              <a:t>Q Co </a:t>
            </a:r>
            <a:r>
              <a:rPr lang="en-US" dirty="0">
                <a:latin typeface="Avenir Book" panose="02000503020000020003" pitchFamily="2" charset="0"/>
              </a:rPr>
              <a:t>”extra functions”</a:t>
            </a:r>
          </a:p>
          <a:p>
            <a:pPr algn="ctr"/>
            <a:r>
              <a:rPr lang="en-US" dirty="0">
                <a:latin typeface="Avenir Book" panose="02000503020000020003" pitchFamily="2" charset="0"/>
              </a:rPr>
              <a:t>1.1% x $125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EFEA3D0-D8AF-2542-9192-FE9FF2C60456}"/>
              </a:ext>
            </a:extLst>
          </p:cNvPr>
          <p:cNvSpPr txBox="1"/>
          <p:nvPr/>
        </p:nvSpPr>
        <p:spPr>
          <a:xfrm>
            <a:off x="7054443" y="3415281"/>
            <a:ext cx="172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$1.38</a:t>
            </a:r>
            <a:endParaRPr lang="en-US" b="1" baseline="30000" dirty="0">
              <a:latin typeface="Avenir Book" panose="02000503020000020003" pitchFamily="2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509DAF4-2B47-D841-B222-CA51C0B4ACEA}"/>
              </a:ext>
            </a:extLst>
          </p:cNvPr>
          <p:cNvSpPr txBox="1"/>
          <p:nvPr/>
        </p:nvSpPr>
        <p:spPr>
          <a:xfrm>
            <a:off x="9669187" y="2069685"/>
            <a:ext cx="1831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Book" panose="02000503020000020003" pitchFamily="2" charset="0"/>
              </a:rPr>
              <a:t>Remaining routine profit after Amounts B &amp; C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4C86D464-CF3C-7540-B2CC-5CDC4A4EE881}"/>
              </a:ext>
            </a:extLst>
          </p:cNvPr>
          <p:cNvSpPr/>
          <p:nvPr/>
        </p:nvSpPr>
        <p:spPr>
          <a:xfrm>
            <a:off x="9875837" y="3415281"/>
            <a:ext cx="140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$1.50</a:t>
            </a:r>
            <a:endParaRPr lang="en-US" b="1" baseline="30000" dirty="0">
              <a:latin typeface="Avenir Book" panose="02000503020000020003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8474910-639F-9E45-9964-A355EEBBAF4B}"/>
              </a:ext>
            </a:extLst>
          </p:cNvPr>
          <p:cNvSpPr txBox="1"/>
          <p:nvPr/>
        </p:nvSpPr>
        <p:spPr>
          <a:xfrm>
            <a:off x="162898" y="3455169"/>
            <a:ext cx="2084138" cy="715089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5E2A87"/>
                </a:solidFill>
                <a:latin typeface="Avenir Book" panose="02000503020000020003" pitchFamily="2" charset="0"/>
              </a:rPr>
              <a:t>Amount A: </a:t>
            </a:r>
          </a:p>
          <a:p>
            <a:pPr algn="r"/>
            <a:r>
              <a:rPr lang="en-US" b="1" i="1" dirty="0">
                <a:solidFill>
                  <a:srgbClr val="7030A0"/>
                </a:solidFill>
                <a:latin typeface="Avenir Book" panose="02000503020000020003" pitchFamily="2" charset="0"/>
              </a:rPr>
              <a:t>J2 </a:t>
            </a: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share of W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17AA667-DE06-0A4D-B4E4-55DA4920CB0E}"/>
              </a:ext>
            </a:extLst>
          </p:cNvPr>
          <p:cNvSpPr txBox="1"/>
          <p:nvPr/>
        </p:nvSpPr>
        <p:spPr>
          <a:xfrm>
            <a:off x="162898" y="5942815"/>
            <a:ext cx="2017769" cy="715089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2"/>
                </a:solidFill>
                <a:latin typeface="Avenir Book" panose="02000503020000020003" pitchFamily="2" charset="0"/>
              </a:rPr>
              <a:t>Amount A: </a:t>
            </a:r>
          </a:p>
          <a:p>
            <a:pPr algn="r"/>
            <a:r>
              <a:rPr lang="en-US" b="1" i="1" dirty="0">
                <a:solidFill>
                  <a:schemeClr val="accent2"/>
                </a:solidFill>
                <a:latin typeface="Avenir Book" panose="02000503020000020003" pitchFamily="2" charset="0"/>
              </a:rPr>
              <a:t>J3 </a:t>
            </a:r>
            <a:r>
              <a:rPr lang="en-US" dirty="0">
                <a:solidFill>
                  <a:schemeClr val="accent2"/>
                </a:solidFill>
                <a:latin typeface="Avenir Book" panose="02000503020000020003" pitchFamily="2" charset="0"/>
              </a:rPr>
              <a:t>share of W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2F95B5A-C91B-164B-BA32-4BF9565A4D01}"/>
              </a:ext>
            </a:extLst>
          </p:cNvPr>
          <p:cNvSpPr txBox="1"/>
          <p:nvPr/>
        </p:nvSpPr>
        <p:spPr>
          <a:xfrm>
            <a:off x="162898" y="989860"/>
            <a:ext cx="2084139" cy="654467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noAutofit/>
          </a:bodyPr>
          <a:lstStyle/>
          <a:p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Amount A: </a:t>
            </a:r>
          </a:p>
          <a:p>
            <a:pPr algn="r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V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D5511C2-3876-B942-AF74-D018ACA300C7}"/>
              </a:ext>
            </a:extLst>
          </p:cNvPr>
          <p:cNvSpPr txBox="1"/>
          <p:nvPr/>
        </p:nvSpPr>
        <p:spPr>
          <a:xfrm>
            <a:off x="2316163" y="6249281"/>
            <a:ext cx="1069042" cy="408623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venir Book" panose="02000503020000020003" pitchFamily="2" charset="0"/>
              </a:rPr>
              <a:t>$1.54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BC9F053-5E05-7949-8D7A-CAD829F52539}"/>
              </a:ext>
            </a:extLst>
          </p:cNvPr>
          <p:cNvSpPr txBox="1"/>
          <p:nvPr/>
        </p:nvSpPr>
        <p:spPr>
          <a:xfrm>
            <a:off x="2316163" y="1662767"/>
            <a:ext cx="944478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$0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AAAE7C0-FB6C-E844-8BFA-03D361550405}"/>
              </a:ext>
            </a:extLst>
          </p:cNvPr>
          <p:cNvSpPr txBox="1"/>
          <p:nvPr/>
        </p:nvSpPr>
        <p:spPr>
          <a:xfrm>
            <a:off x="2316163" y="1235704"/>
            <a:ext cx="931480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$19.20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BCD4C7C-3E84-CA40-BBDB-166C5CF34036}"/>
              </a:ext>
            </a:extLst>
          </p:cNvPr>
          <p:cNvSpPr txBox="1"/>
          <p:nvPr/>
        </p:nvSpPr>
        <p:spPr>
          <a:xfrm>
            <a:off x="162898" y="697306"/>
            <a:ext cx="2084139" cy="266281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assume $0 in sales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222419-96EA-8948-98A3-92CDBB8CC920}"/>
              </a:ext>
            </a:extLst>
          </p:cNvPr>
          <p:cNvSpPr txBox="1"/>
          <p:nvPr/>
        </p:nvSpPr>
        <p:spPr>
          <a:xfrm>
            <a:off x="162898" y="3131998"/>
            <a:ext cx="2078694" cy="297372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i="1" dirty="0">
                <a:solidFill>
                  <a:srgbClr val="5E2A87"/>
                </a:solidFill>
                <a:latin typeface="Avenir Book" panose="02000503020000020003" pitchFamily="2" charset="0"/>
              </a:rPr>
              <a:t>assume $85 in sales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D4A3709-83BF-C94D-806F-44EBAA73D5C3}"/>
              </a:ext>
            </a:extLst>
          </p:cNvPr>
          <p:cNvSpPr txBox="1"/>
          <p:nvPr/>
        </p:nvSpPr>
        <p:spPr>
          <a:xfrm>
            <a:off x="162898" y="5623075"/>
            <a:ext cx="2017769" cy="290986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venir Book" panose="02000503020000020003" pitchFamily="2" charset="0"/>
              </a:rPr>
              <a:t>assume $40 in sales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E081F99-F8A0-AB45-B501-1DB78F2B73FD}"/>
              </a:ext>
            </a:extLst>
          </p:cNvPr>
          <p:cNvSpPr txBox="1"/>
          <p:nvPr/>
        </p:nvSpPr>
        <p:spPr>
          <a:xfrm>
            <a:off x="169840" y="1662767"/>
            <a:ext cx="2071753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noAutofit/>
          </a:bodyPr>
          <a:lstStyle/>
          <a:p>
            <a:pPr algn="r"/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J1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share of W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359EA28-2606-F74E-BD60-C4DA62EDDB09}"/>
              </a:ext>
            </a:extLst>
          </p:cNvPr>
          <p:cNvSpPr txBox="1"/>
          <p:nvPr/>
        </p:nvSpPr>
        <p:spPr>
          <a:xfrm>
            <a:off x="155575" y="1394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Avenir Book" panose="02000503020000020003" pitchFamily="2" charset="0"/>
              </a:rPr>
              <a:t>Jurisdiction 1 (</a:t>
            </a:r>
            <a:r>
              <a:rPr lang="en-US" i="1" dirty="0">
                <a:solidFill>
                  <a:srgbClr val="00B050"/>
                </a:solidFill>
                <a:latin typeface="Avenir Book" panose="02000503020000020003" pitchFamily="2" charset="0"/>
              </a:rPr>
              <a:t>J1)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A8EEB97-F3C0-334E-9544-B9FF52399678}"/>
              </a:ext>
            </a:extLst>
          </p:cNvPr>
          <p:cNvSpPr txBox="1"/>
          <p:nvPr/>
        </p:nvSpPr>
        <p:spPr>
          <a:xfrm>
            <a:off x="155575" y="263794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Jurisdiction 2 (</a:t>
            </a:r>
            <a:r>
              <a:rPr lang="en-US" i="1" dirty="0">
                <a:solidFill>
                  <a:srgbClr val="7030A0"/>
                </a:solidFill>
                <a:latin typeface="Avenir Book" panose="02000503020000020003" pitchFamily="2" charset="0"/>
              </a:rPr>
              <a:t>J2)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1D6670C-4D0D-F042-8808-6D9A57FD22CE}"/>
              </a:ext>
            </a:extLst>
          </p:cNvPr>
          <p:cNvSpPr txBox="1"/>
          <p:nvPr/>
        </p:nvSpPr>
        <p:spPr>
          <a:xfrm>
            <a:off x="155575" y="5118599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venir Book" panose="02000503020000020003" pitchFamily="2" charset="0"/>
              </a:rPr>
              <a:t>Jurisdiction 3 (</a:t>
            </a:r>
            <a:r>
              <a:rPr lang="en-US" i="1" dirty="0">
                <a:solidFill>
                  <a:schemeClr val="accent2"/>
                </a:solidFill>
                <a:latin typeface="Avenir Book" panose="02000503020000020003" pitchFamily="2" charset="0"/>
              </a:rPr>
              <a:t>J3)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DA56534-0F85-CF4E-9E2F-7122BFA913CF}"/>
              </a:ext>
            </a:extLst>
          </p:cNvPr>
          <p:cNvSpPr/>
          <p:nvPr/>
        </p:nvSpPr>
        <p:spPr>
          <a:xfrm>
            <a:off x="4939198" y="3415281"/>
            <a:ext cx="140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$2.88</a:t>
            </a:r>
            <a:endParaRPr lang="en-US" b="1" baseline="30000" dirty="0">
              <a:latin typeface="Avenir Book" panose="02000503020000020003" pitchFamily="2" charset="0"/>
            </a:endParaRP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ACF9CC78-599F-6F4A-AACC-09080ECBE115}"/>
              </a:ext>
            </a:extLst>
          </p:cNvPr>
          <p:cNvSpPr/>
          <p:nvPr/>
        </p:nvSpPr>
        <p:spPr>
          <a:xfrm>
            <a:off x="7333246" y="3393518"/>
            <a:ext cx="1166877" cy="412859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AB19E2C-747F-CC4D-BCD7-034288013673}"/>
              </a:ext>
            </a:extLst>
          </p:cNvPr>
          <p:cNvSpPr/>
          <p:nvPr/>
        </p:nvSpPr>
        <p:spPr>
          <a:xfrm>
            <a:off x="7333246" y="3761635"/>
            <a:ext cx="1166876" cy="412859"/>
          </a:xfrm>
          <a:prstGeom prst="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Allocate to J2</a:t>
            </a:r>
          </a:p>
        </p:txBody>
      </p:sp>
      <p:sp>
        <p:nvSpPr>
          <p:cNvPr id="70" name="Rounded Rectangular Callout 69">
            <a:extLst>
              <a:ext uri="{FF2B5EF4-FFF2-40B4-BE49-F238E27FC236}">
                <a16:creationId xmlns:a16="http://schemas.microsoft.com/office/drawing/2014/main" id="{2B2079BA-2579-1A4A-93F1-C61F2A8B91E7}"/>
              </a:ext>
            </a:extLst>
          </p:cNvPr>
          <p:cNvSpPr/>
          <p:nvPr/>
        </p:nvSpPr>
        <p:spPr>
          <a:xfrm>
            <a:off x="5091805" y="5421802"/>
            <a:ext cx="6331233" cy="996334"/>
          </a:xfrm>
          <a:prstGeom prst="wedgeRoundRectCallout">
            <a:avLst>
              <a:gd name="adj1" fmla="val -21698"/>
              <a:gd name="adj2" fmla="val -38839"/>
              <a:gd name="adj3" fmla="val 16667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latin typeface="Avenir Book" panose="02000503020000020003" pitchFamily="2" charset="0"/>
              </a:rPr>
              <a:t>Note</a:t>
            </a:r>
          </a:p>
          <a:p>
            <a:pPr marL="228600" indent="-228600">
              <a:buAutoNum type="arabicPeriod"/>
            </a:pPr>
            <a:r>
              <a:rPr lang="en-US" sz="1200" b="1" dirty="0">
                <a:latin typeface="Avenir Book" panose="02000503020000020003" pitchFamily="2" charset="0"/>
              </a:rPr>
              <a:t>KPMG analysis suggests value-added return to marketing and distribution is on average 3.6% of operating margin, or 1.1 basis points in excess of the limited risk amount of 2.5%. See KPMG Report p. 21, 22.</a:t>
            </a:r>
          </a:p>
          <a:p>
            <a:pPr marL="228600" indent="-228600">
              <a:buAutoNum type="arabicPeriod"/>
            </a:pPr>
            <a:r>
              <a:rPr lang="en-US" sz="1200" b="1" dirty="0">
                <a:latin typeface="Avenir Book" panose="02000503020000020003" pitchFamily="2" charset="0"/>
              </a:rPr>
              <a:t>For simplicity in this example all remaining routine profit is allocated to J1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1F1607D-A5D6-E348-AA3E-DD3D724792D1}"/>
              </a:ext>
            </a:extLst>
          </p:cNvPr>
          <p:cNvSpPr txBox="1"/>
          <p:nvPr/>
        </p:nvSpPr>
        <p:spPr>
          <a:xfrm>
            <a:off x="2320301" y="4189903"/>
            <a:ext cx="967800" cy="369332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solidFill>
                  <a:srgbClr val="5E2A87"/>
                </a:solidFill>
                <a:latin typeface="Avenir Book" panose="02000503020000020003" pitchFamily="2" charset="0"/>
              </a:rPr>
              <a:t>$3.13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41F879-F7FE-3743-BEA3-8F23540585CE}"/>
              </a:ext>
            </a:extLst>
          </p:cNvPr>
          <p:cNvSpPr txBox="1"/>
          <p:nvPr/>
        </p:nvSpPr>
        <p:spPr>
          <a:xfrm>
            <a:off x="2316163" y="3761635"/>
            <a:ext cx="993973" cy="408623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E2A87"/>
                </a:solidFill>
                <a:latin typeface="Avenir Book" panose="02000503020000020003" pitchFamily="2" charset="0"/>
              </a:rPr>
              <a:t>$3.26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DF217FA-BB28-5F49-9C30-7AA166C54277}"/>
              </a:ext>
            </a:extLst>
          </p:cNvPr>
          <p:cNvSpPr txBox="1"/>
          <p:nvPr/>
        </p:nvSpPr>
        <p:spPr>
          <a:xfrm>
            <a:off x="2321606" y="2108116"/>
            <a:ext cx="944478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$1.50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EC64039-AD91-EB40-B9A7-3A0812218033}"/>
              </a:ext>
            </a:extLst>
          </p:cNvPr>
          <p:cNvSpPr txBox="1"/>
          <p:nvPr/>
        </p:nvSpPr>
        <p:spPr>
          <a:xfrm>
            <a:off x="175283" y="2108116"/>
            <a:ext cx="2071753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noAutofit/>
          </a:bodyPr>
          <a:lstStyle/>
          <a:p>
            <a:pPr algn="r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Remaining RP</a:t>
            </a:r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AFF5FCAC-3800-4647-95F7-C3E8FB5FFD37}"/>
              </a:ext>
            </a:extLst>
          </p:cNvPr>
          <p:cNvSpPr/>
          <p:nvPr/>
        </p:nvSpPr>
        <p:spPr>
          <a:xfrm>
            <a:off x="10010238" y="3393518"/>
            <a:ext cx="1166877" cy="412859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E832816-64EC-364E-A84C-CAC3BA73B33E}"/>
              </a:ext>
            </a:extLst>
          </p:cNvPr>
          <p:cNvSpPr/>
          <p:nvPr/>
        </p:nvSpPr>
        <p:spPr>
          <a:xfrm>
            <a:off x="10010238" y="3766849"/>
            <a:ext cx="1166876" cy="715089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Allocate by ALTP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13D915-77B1-4D33-9271-3C054CDFD857}"/>
              </a:ext>
            </a:extLst>
          </p:cNvPr>
          <p:cNvSpPr txBox="1"/>
          <p:nvPr/>
        </p:nvSpPr>
        <p:spPr>
          <a:xfrm>
            <a:off x="4014001" y="81437"/>
            <a:ext cx="8134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Example: Group X with $30 of </a:t>
            </a:r>
            <a:r>
              <a:rPr lang="en-US" sz="2200" dirty="0" err="1">
                <a:solidFill>
                  <a:srgbClr val="0070C0"/>
                </a:solidFill>
                <a:latin typeface="Avenir Book" panose="02000503020000020003" pitchFamily="2" charset="0"/>
              </a:rPr>
              <a:t>ww</a:t>
            </a:r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 profit on $125 in </a:t>
            </a:r>
            <a:r>
              <a:rPr lang="en-US" sz="2200" dirty="0" err="1">
                <a:solidFill>
                  <a:srgbClr val="0070C0"/>
                </a:solidFill>
                <a:latin typeface="Avenir Book" panose="02000503020000020003" pitchFamily="2" charset="0"/>
              </a:rPr>
              <a:t>ww</a:t>
            </a:r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 sales</a:t>
            </a:r>
            <a:endParaRPr lang="en-US" sz="2200" b="1" i="1" dirty="0">
              <a:solidFill>
                <a:srgbClr val="A20605"/>
              </a:solidFill>
              <a:latin typeface="Avenir Book" panose="02000503020000020003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5A5018-F400-7D4D-A7EC-09A52EB43DD0}"/>
              </a:ext>
            </a:extLst>
          </p:cNvPr>
          <p:cNvSpPr txBox="1"/>
          <p:nvPr/>
        </p:nvSpPr>
        <p:spPr>
          <a:xfrm>
            <a:off x="4208727" y="659363"/>
            <a:ext cx="1389219" cy="324772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Avenir Book" panose="02000503020000020003" pitchFamily="2" charset="0"/>
              </a:rPr>
              <a:t>Amount C</a:t>
            </a:r>
          </a:p>
        </p:txBody>
      </p:sp>
    </p:spTree>
    <p:extLst>
      <p:ext uri="{BB962C8B-B14F-4D97-AF65-F5344CB8AC3E}">
        <p14:creationId xmlns:p14="http://schemas.microsoft.com/office/powerpoint/2010/main" val="299132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0.00301 L -0.37969 0.37106 " pathEditMode="relative" ptsTypes="AA">
                                      <p:cBhvr>
                                        <p:cTn id="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3" grpId="0"/>
      <p:bldP spid="115" grpId="0"/>
      <p:bldP spid="117" grpId="0" animBg="1"/>
      <p:bldP spid="118" grpId="0" animBg="1"/>
      <p:bldP spid="119" grpId="0"/>
      <p:bldP spid="120" grpId="0"/>
      <p:bldP spid="122" grpId="0"/>
      <p:bldP spid="123" grpId="0"/>
      <p:bldP spid="88" grpId="0"/>
      <p:bldP spid="88" grpId="1"/>
      <p:bldP spid="70" grpId="0" animBg="1"/>
      <p:bldP spid="70" grpId="1" animBg="1"/>
      <p:bldP spid="72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ie 59">
            <a:extLst>
              <a:ext uri="{FF2B5EF4-FFF2-40B4-BE49-F238E27FC236}">
                <a16:creationId xmlns:a16="http://schemas.microsoft.com/office/drawing/2014/main" id="{67DDD3C0-77A9-DE4A-BBAF-AFFE64B4473B}"/>
              </a:ext>
            </a:extLst>
          </p:cNvPr>
          <p:cNvSpPr/>
          <p:nvPr/>
        </p:nvSpPr>
        <p:spPr>
          <a:xfrm rot="16200000">
            <a:off x="1044446" y="3236609"/>
            <a:ext cx="2146987" cy="2210873"/>
          </a:xfrm>
          <a:prstGeom prst="pie">
            <a:avLst>
              <a:gd name="adj1" fmla="val 18314364"/>
              <a:gd name="adj2" fmla="val 21597581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E19F7F-67A2-7045-85AC-FF3E4710AE88}"/>
              </a:ext>
            </a:extLst>
          </p:cNvPr>
          <p:cNvSpPr txBox="1"/>
          <p:nvPr/>
        </p:nvSpPr>
        <p:spPr>
          <a:xfrm>
            <a:off x="972652" y="1757641"/>
            <a:ext cx="2244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Book" panose="02000503020000020003" pitchFamily="2" charset="0"/>
              </a:rPr>
              <a:t>Tax Base Before the Unified Approach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431D44-AC79-984F-BE6B-9607DAF6312E}"/>
              </a:ext>
            </a:extLst>
          </p:cNvPr>
          <p:cNvSpPr/>
          <p:nvPr/>
        </p:nvSpPr>
        <p:spPr>
          <a:xfrm>
            <a:off x="3983083" y="1757641"/>
            <a:ext cx="2407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venir Book" panose="02000503020000020003" pitchFamily="2" charset="0"/>
              </a:rPr>
              <a:t>Tax Base After the Unified Approach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DE6E2EC-8280-A54D-99C5-FE254D103B28}"/>
              </a:ext>
            </a:extLst>
          </p:cNvPr>
          <p:cNvSpPr/>
          <p:nvPr/>
        </p:nvSpPr>
        <p:spPr>
          <a:xfrm>
            <a:off x="9241537" y="2403972"/>
            <a:ext cx="1133856" cy="1618209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J2</a:t>
            </a:r>
          </a:p>
          <a:p>
            <a:pPr algn="ctr"/>
            <a:r>
              <a:rPr lang="en-US" b="1" dirty="0">
                <a:latin typeface="Avenir Book" panose="02000503020000020003" pitchFamily="2" charset="0"/>
              </a:rPr>
              <a:t>+ $3.26</a:t>
            </a:r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05A56CE-54C5-5748-AA93-BCF3B970ECC1}"/>
              </a:ext>
            </a:extLst>
          </p:cNvPr>
          <p:cNvSpPr/>
          <p:nvPr/>
        </p:nvSpPr>
        <p:spPr>
          <a:xfrm>
            <a:off x="8217858" y="4086045"/>
            <a:ext cx="898487" cy="2145805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J1</a:t>
            </a:r>
          </a:p>
          <a:p>
            <a:pPr algn="ctr"/>
            <a:r>
              <a:rPr lang="en-US" b="1" dirty="0">
                <a:latin typeface="Avenir Book" panose="02000503020000020003" pitchFamily="2" charset="0"/>
              </a:rPr>
              <a:t>- $4.80</a:t>
            </a:r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7FD0670-959D-BF43-A8E4-1CDA471169D7}"/>
              </a:ext>
            </a:extLst>
          </p:cNvPr>
          <p:cNvSpPr/>
          <p:nvPr/>
        </p:nvSpPr>
        <p:spPr>
          <a:xfrm>
            <a:off x="10500585" y="3402524"/>
            <a:ext cx="1194591" cy="60999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J3</a:t>
            </a:r>
          </a:p>
          <a:p>
            <a:pPr algn="ctr"/>
            <a:r>
              <a:rPr lang="en-US" b="1" dirty="0">
                <a:latin typeface="Avenir Book" panose="02000503020000020003" pitchFamily="2" charset="0"/>
              </a:rPr>
              <a:t>+ $1.54</a:t>
            </a:r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5" name="Pie 4">
            <a:extLst>
              <a:ext uri="{FF2B5EF4-FFF2-40B4-BE49-F238E27FC236}">
                <a16:creationId xmlns:a16="http://schemas.microsoft.com/office/drawing/2014/main" id="{BEAAB565-DAF1-8E4D-8B11-1F3D0AAFC542}"/>
              </a:ext>
            </a:extLst>
          </p:cNvPr>
          <p:cNvSpPr/>
          <p:nvPr/>
        </p:nvSpPr>
        <p:spPr>
          <a:xfrm rot="16200000">
            <a:off x="1072054" y="3303376"/>
            <a:ext cx="2146987" cy="2210873"/>
          </a:xfrm>
          <a:prstGeom prst="pie">
            <a:avLst>
              <a:gd name="adj1" fmla="val 0"/>
              <a:gd name="adj2" fmla="val 1832282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E36E-6861-A947-AAB1-7ABBF1E0713C}"/>
              </a:ext>
            </a:extLst>
          </p:cNvPr>
          <p:cNvSpPr txBox="1"/>
          <p:nvPr/>
        </p:nvSpPr>
        <p:spPr>
          <a:xfrm>
            <a:off x="1383801" y="3366187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venir Book" panose="02000503020000020003" pitchFamily="2" charset="0"/>
              </a:rPr>
              <a:t>J2: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venir Book" panose="02000503020000020003" pitchFamily="2" charset="0"/>
              </a:rPr>
              <a:t>$4.50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7EFF1BA-6D42-7D44-8DF7-91C34ED02A29}"/>
              </a:ext>
            </a:extLst>
          </p:cNvPr>
          <p:cNvSpPr txBox="1"/>
          <p:nvPr/>
        </p:nvSpPr>
        <p:spPr>
          <a:xfrm>
            <a:off x="1516208" y="4528921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venir Book" panose="02000503020000020003" pitchFamily="2" charset="0"/>
              </a:rPr>
              <a:t>J1: $25.50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B0C1015-E57A-794A-AA48-BD0EC347FBB3}"/>
              </a:ext>
            </a:extLst>
          </p:cNvPr>
          <p:cNvSpPr txBox="1"/>
          <p:nvPr/>
        </p:nvSpPr>
        <p:spPr>
          <a:xfrm>
            <a:off x="4994486" y="2607558"/>
            <a:ext cx="1001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venir Book" panose="02000503020000020003" pitchFamily="2" charset="0"/>
              </a:rPr>
              <a:t>J3: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  <a:latin typeface="Avenir Book" panose="02000503020000020003" pitchFamily="2" charset="0"/>
              </a:rPr>
              <a:t>$1.54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8752B5-B31D-3C4D-A5D5-FDFC85B1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Result:</a:t>
            </a:r>
          </a:p>
        </p:txBody>
      </p:sp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82E64BF0-BB50-6244-9ABE-A96E790ADF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143192"/>
              </p:ext>
            </p:extLst>
          </p:nvPr>
        </p:nvGraphicFramePr>
        <p:xfrm>
          <a:off x="3729952" y="3158825"/>
          <a:ext cx="3530383" cy="2437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CC4556B4-40B6-444B-BC0E-E4EEB91A2155}"/>
              </a:ext>
            </a:extLst>
          </p:cNvPr>
          <p:cNvSpPr txBox="1"/>
          <p:nvPr/>
        </p:nvSpPr>
        <p:spPr>
          <a:xfrm>
            <a:off x="4302754" y="3726116"/>
            <a:ext cx="1073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venir Book" panose="02000503020000020003" pitchFamily="2" charset="0"/>
              </a:rPr>
              <a:t>J2: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venir Book" panose="02000503020000020003" pitchFamily="2" charset="0"/>
              </a:rPr>
              <a:t>$7.76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3E9430-D430-8143-A082-19C1AEBB274A}"/>
              </a:ext>
            </a:extLst>
          </p:cNvPr>
          <p:cNvSpPr txBox="1"/>
          <p:nvPr/>
        </p:nvSpPr>
        <p:spPr>
          <a:xfrm>
            <a:off x="4839377" y="4660008"/>
            <a:ext cx="1502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venir Book" panose="02000503020000020003" pitchFamily="2" charset="0"/>
              </a:rPr>
              <a:t>J1:$20.70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93E9FD-E5B5-D849-89FC-00D23A997C82}"/>
              </a:ext>
            </a:extLst>
          </p:cNvPr>
          <p:cNvCxnSpPr/>
          <p:nvPr/>
        </p:nvCxnSpPr>
        <p:spPr>
          <a:xfrm>
            <a:off x="7598665" y="4049281"/>
            <a:ext cx="441960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41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2" grpId="0"/>
      <p:bldP spid="4" grpId="0"/>
      <p:bldP spid="126" grpId="0" animBg="1"/>
      <p:bldP spid="129" grpId="0" animBg="1"/>
      <p:bldP spid="132" grpId="0" animBg="1"/>
      <p:bldP spid="5" grpId="0" animBg="1"/>
      <p:bldP spid="6" grpId="0"/>
      <p:bldP spid="52" grpId="0"/>
      <p:bldP spid="59" grpId="0"/>
      <p:bldGraphic spid="45" grpId="0">
        <p:bldAsOne/>
      </p:bldGraphic>
      <p:bldP spid="57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6B179-3DCE-B94B-AEB1-F58F09E8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EAA53-BBFC-244C-B478-93DB4A97E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662"/>
            <a:ext cx="10515600" cy="5370653"/>
          </a:xfrm>
        </p:spPr>
        <p:txBody>
          <a:bodyPr>
            <a:normAutofit fontScale="70000" lnSpcReduction="20000"/>
          </a:bodyPr>
          <a:lstStyle/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OECD Secretariat Proposal for a Unified Approach under Pillar 1 (2019), at https://</a:t>
            </a:r>
            <a:r>
              <a:rPr lang="en-US" dirty="0" err="1">
                <a:latin typeface="Avenir Book" panose="02000503020000020003" pitchFamily="2" charset="0"/>
              </a:rPr>
              <a:t>www.oecd.org</a:t>
            </a:r>
            <a:r>
              <a:rPr lang="en-US" dirty="0">
                <a:latin typeface="Avenir Book" panose="02000503020000020003" pitchFamily="2" charset="0"/>
              </a:rPr>
              <a:t>/tax/</a:t>
            </a:r>
            <a:r>
              <a:rPr lang="en-US" dirty="0" err="1">
                <a:latin typeface="Avenir Book" panose="02000503020000020003" pitchFamily="2" charset="0"/>
              </a:rPr>
              <a:t>beps</a:t>
            </a:r>
            <a:r>
              <a:rPr lang="en-US" dirty="0">
                <a:latin typeface="Avenir Book" panose="02000503020000020003" pitchFamily="2" charset="0"/>
              </a:rPr>
              <a:t>/public-consultation-document-secretariat-proposal-unified-approach-pillar-one.pdf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Outlining framework with examples using placeholder percentages V, W, X, Y and Z at pp. 14-15.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OECD Update on Economic Analysis and Impact Assessment (2020), at http://</a:t>
            </a:r>
            <a:r>
              <a:rPr lang="en-US" dirty="0" err="1">
                <a:latin typeface="Avenir Book" panose="02000503020000020003" pitchFamily="2" charset="0"/>
              </a:rPr>
              <a:t>www.oecd.org</a:t>
            </a:r>
            <a:r>
              <a:rPr lang="en-US" dirty="0">
                <a:latin typeface="Avenir Book" panose="02000503020000020003" pitchFamily="2" charset="0"/>
              </a:rPr>
              <a:t>/tax/</a:t>
            </a:r>
            <a:r>
              <a:rPr lang="en-US" dirty="0" err="1">
                <a:latin typeface="Avenir Book" panose="02000503020000020003" pitchFamily="2" charset="0"/>
              </a:rPr>
              <a:t>beps</a:t>
            </a:r>
            <a:r>
              <a:rPr lang="en-US" dirty="0">
                <a:latin typeface="Avenir Book" panose="02000503020000020003" pitchFamily="2" charset="0"/>
              </a:rPr>
              <a:t>/webcast-economic-analysis-impact-assessment-february-2020.htm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Routine profit margin thresholds of 10% or 20% given at p. 12 (20% figure used herein).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Nonroutine profit of 80% derived from 20% reallocation figure given at p. 12.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KPMG Transfer Pricing Analysis of Arm’s Length Returns to Sales, Marketing &amp; Distribution Activities, at https://</a:t>
            </a:r>
            <a:r>
              <a:rPr lang="en-US" dirty="0" err="1">
                <a:latin typeface="Avenir Book" panose="02000503020000020003" pitchFamily="2" charset="0"/>
              </a:rPr>
              <a:t>tinyurl.com</a:t>
            </a:r>
            <a:r>
              <a:rPr lang="en-US" dirty="0">
                <a:latin typeface="Avenir Book" panose="02000503020000020003" pitchFamily="2" charset="0"/>
              </a:rPr>
              <a:t>/KPMG-</a:t>
            </a:r>
            <a:r>
              <a:rPr lang="en-US" dirty="0" err="1">
                <a:latin typeface="Avenir Book" panose="02000503020000020003" pitchFamily="2" charset="0"/>
              </a:rPr>
              <a:t>TPstudy</a:t>
            </a:r>
            <a:endParaRPr lang="en-US" dirty="0">
              <a:latin typeface="Avenir Book" panose="02000503020000020003" pitchFamily="2" charset="0"/>
            </a:endParaRPr>
          </a:p>
          <a:p>
            <a:pPr lvl="1"/>
            <a:r>
              <a:rPr lang="en-US" dirty="0">
                <a:latin typeface="Avenir Book" panose="02000503020000020003" pitchFamily="2" charset="0"/>
              </a:rPr>
              <a:t>Operating margins for limited-risk and value-added distribution activities given at pp. 21 &amp; 22.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Calculations by Author, spreadsheet available at </a:t>
            </a:r>
            <a:r>
              <a:rPr lang="en-US" dirty="0" err="1">
                <a:latin typeface="Avenir Book" panose="02000503020000020003" pitchFamily="2" charset="0"/>
              </a:rPr>
              <a:t>www.allisonchristians.com</a:t>
            </a:r>
            <a:r>
              <a:rPr lang="en-US" dirty="0">
                <a:latin typeface="Avenir Book" panose="02000503020000020003" pitchFamily="2" charset="0"/>
              </a:rPr>
              <a:t>/digital-economy</a:t>
            </a:r>
          </a:p>
        </p:txBody>
      </p:sp>
    </p:spTree>
    <p:extLst>
      <p:ext uri="{BB962C8B-B14F-4D97-AF65-F5344CB8AC3E}">
        <p14:creationId xmlns:p14="http://schemas.microsoft.com/office/powerpoint/2010/main" val="2999587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D8D34-DC92-4E4F-94CF-137A38FA59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09800" y="1219200"/>
            <a:ext cx="7772400" cy="4419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  <a:t>Inquiries:</a:t>
            </a:r>
            <a:b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</a:br>
            <a:b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</a:br>
            <a: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  <a:t>Professor Allison Christians</a:t>
            </a:r>
            <a:b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</a:br>
            <a: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  <a:t>Associate Dean, Research and</a:t>
            </a:r>
            <a:b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</a:br>
            <a:r>
              <a:rPr lang="en-US" sz="4000" dirty="0" err="1">
                <a:solidFill>
                  <a:srgbClr val="C00000"/>
                </a:solidFill>
                <a:latin typeface="Avenir Book" panose="02000503020000020003" pitchFamily="2" charset="0"/>
              </a:rPr>
              <a:t>Stikeman</a:t>
            </a:r>
            <a: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  <a:t> Chair in Tax Law</a:t>
            </a:r>
            <a:b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</a:br>
            <a: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  <a:t>McGill University</a:t>
            </a:r>
            <a:b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</a:br>
            <a:r>
              <a:rPr lang="en-US" sz="4000" dirty="0" err="1">
                <a:solidFill>
                  <a:srgbClr val="C00000"/>
                </a:solidFill>
                <a:latin typeface="Avenir Book" panose="02000503020000020003" pitchFamily="2" charset="0"/>
              </a:rPr>
              <a:t>allison.christians@mcgill.ca</a:t>
            </a:r>
            <a:b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</a:br>
            <a:r>
              <a:rPr lang="en-US" sz="4000" dirty="0">
                <a:solidFill>
                  <a:srgbClr val="C00000"/>
                </a:solidFill>
                <a:latin typeface="Avenir Book" panose="02000503020000020003" pitchFamily="2" charset="0"/>
              </a:rPr>
              <a:t>+1 (514) 398-1223</a:t>
            </a:r>
          </a:p>
        </p:txBody>
      </p:sp>
    </p:spTree>
    <p:extLst>
      <p:ext uri="{BB962C8B-B14F-4D97-AF65-F5344CB8AC3E}">
        <p14:creationId xmlns:p14="http://schemas.microsoft.com/office/powerpoint/2010/main" val="103494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9E997BC1-D2A7-1B42-8C02-A7857F87B44C}"/>
              </a:ext>
            </a:extLst>
          </p:cNvPr>
          <p:cNvSpPr/>
          <p:nvPr/>
        </p:nvSpPr>
        <p:spPr>
          <a:xfrm>
            <a:off x="0" y="4489"/>
            <a:ext cx="6360278" cy="2213543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latin typeface="Avenir Book" panose="02000503020000020003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A379F25-DD37-3048-A56C-64D65635DFC2}"/>
              </a:ext>
            </a:extLst>
          </p:cNvPr>
          <p:cNvSpPr/>
          <p:nvPr/>
        </p:nvSpPr>
        <p:spPr>
          <a:xfrm>
            <a:off x="0" y="2218032"/>
            <a:ext cx="6360278" cy="2625761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latin typeface="Avenir Book" panose="02000503020000020003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6E18972-94DC-264D-A23F-993D702901E2}"/>
              </a:ext>
            </a:extLst>
          </p:cNvPr>
          <p:cNvSpPr/>
          <p:nvPr/>
        </p:nvSpPr>
        <p:spPr>
          <a:xfrm>
            <a:off x="0" y="4843796"/>
            <a:ext cx="6360278" cy="2014204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latin typeface="Avenir Book" panose="02000503020000020003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0DB03C-FC06-9244-85F6-DF05CE088499}"/>
              </a:ext>
            </a:extLst>
          </p:cNvPr>
          <p:cNvSpPr/>
          <p:nvPr/>
        </p:nvSpPr>
        <p:spPr>
          <a:xfrm>
            <a:off x="3763888" y="231765"/>
            <a:ext cx="905320" cy="8032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P Co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327194-5695-2B4A-86FD-81B2A6CDBA3E}"/>
              </a:ext>
            </a:extLst>
          </p:cNvPr>
          <p:cNvSpPr/>
          <p:nvPr/>
        </p:nvSpPr>
        <p:spPr>
          <a:xfrm>
            <a:off x="3703794" y="2408606"/>
            <a:ext cx="1020230" cy="82740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Q Co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70355D6-5FC7-6F46-A317-A92255A30177}"/>
              </a:ext>
            </a:extLst>
          </p:cNvPr>
          <p:cNvCxnSpPr>
            <a:cxnSpLocks/>
          </p:cNvCxnSpPr>
          <p:nvPr/>
        </p:nvCxnSpPr>
        <p:spPr>
          <a:xfrm flipV="1">
            <a:off x="1040339" y="4838477"/>
            <a:ext cx="5319939" cy="3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F8E34B8-CD05-B749-AE9E-26C69F245BF6}"/>
              </a:ext>
            </a:extLst>
          </p:cNvPr>
          <p:cNvSpPr txBox="1"/>
          <p:nvPr/>
        </p:nvSpPr>
        <p:spPr>
          <a:xfrm>
            <a:off x="1071344" y="0"/>
            <a:ext cx="154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Avenir Book" panose="02000503020000020003" pitchFamily="2" charset="0"/>
              </a:rPr>
              <a:t>Jurisdiction 1</a:t>
            </a:r>
          </a:p>
          <a:p>
            <a:r>
              <a:rPr lang="en-US" b="1" i="1" dirty="0">
                <a:solidFill>
                  <a:srgbClr val="00B050"/>
                </a:solidFill>
                <a:latin typeface="Avenir Book" panose="02000503020000020003" pitchFamily="2" charset="0"/>
              </a:rPr>
              <a:t>J1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03DB5E-B88F-3342-A27D-3F24FF3C6CCA}"/>
              </a:ext>
            </a:extLst>
          </p:cNvPr>
          <p:cNvSpPr txBox="1"/>
          <p:nvPr/>
        </p:nvSpPr>
        <p:spPr>
          <a:xfrm>
            <a:off x="1071344" y="2327677"/>
            <a:ext cx="154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Jurisdiction 2</a:t>
            </a:r>
          </a:p>
          <a:p>
            <a:r>
              <a:rPr lang="en-US" b="1" i="1" dirty="0">
                <a:solidFill>
                  <a:srgbClr val="7030A0"/>
                </a:solidFill>
                <a:latin typeface="Avenir Book" panose="02000503020000020003" pitchFamily="2" charset="0"/>
              </a:rPr>
              <a:t>J2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DD6675-6888-C54C-893C-5172FD36750A}"/>
              </a:ext>
            </a:extLst>
          </p:cNvPr>
          <p:cNvSpPr txBox="1"/>
          <p:nvPr/>
        </p:nvSpPr>
        <p:spPr>
          <a:xfrm>
            <a:off x="1071344" y="4897531"/>
            <a:ext cx="154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venir Book" panose="02000503020000020003" pitchFamily="2" charset="0"/>
              </a:rPr>
              <a:t>Jurisdiction 3</a:t>
            </a:r>
          </a:p>
          <a:p>
            <a:r>
              <a:rPr lang="en-US" b="1" i="1" dirty="0">
                <a:solidFill>
                  <a:schemeClr val="accent2"/>
                </a:solidFill>
                <a:latin typeface="Avenir Book" panose="02000503020000020003" pitchFamily="2" charset="0"/>
              </a:rPr>
              <a:t>J3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F83A64-B888-584F-8C95-7FC61B650DCB}"/>
              </a:ext>
            </a:extLst>
          </p:cNvPr>
          <p:cNvSpPr txBox="1"/>
          <p:nvPr/>
        </p:nvSpPr>
        <p:spPr>
          <a:xfrm>
            <a:off x="-67657" y="3096253"/>
            <a:ext cx="892625" cy="65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Avenir Book" panose="02000503020000020003" pitchFamily="2" charset="0"/>
              </a:rPr>
              <a:t>Group X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B8D5FB20-B2A9-F743-9A67-785FBF12D79C}"/>
              </a:ext>
            </a:extLst>
          </p:cNvPr>
          <p:cNvSpPr/>
          <p:nvPr/>
        </p:nvSpPr>
        <p:spPr>
          <a:xfrm>
            <a:off x="757310" y="190858"/>
            <a:ext cx="208113" cy="6469051"/>
          </a:xfrm>
          <a:prstGeom prst="leftBrace">
            <a:avLst>
              <a:gd name="adj1" fmla="val 8333"/>
              <a:gd name="adj2" fmla="val 50417"/>
            </a:avLst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CF4138B-B902-3349-A6E1-F1C669BF4B34}"/>
              </a:ext>
            </a:extLst>
          </p:cNvPr>
          <p:cNvSpPr txBox="1"/>
          <p:nvPr/>
        </p:nvSpPr>
        <p:spPr>
          <a:xfrm>
            <a:off x="4199003" y="5609395"/>
            <a:ext cx="2117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accent2"/>
                </a:solidFill>
                <a:latin typeface="Avenir Book" panose="02000503020000020003" pitchFamily="2" charset="0"/>
              </a:rPr>
              <a:t>sales to J3 users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FF60FF-4607-474F-B005-767B02DDFA7E}"/>
              </a:ext>
            </a:extLst>
          </p:cNvPr>
          <p:cNvSpPr txBox="1"/>
          <p:nvPr/>
        </p:nvSpPr>
        <p:spPr>
          <a:xfrm>
            <a:off x="4760708" y="3854160"/>
            <a:ext cx="2117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rgbClr val="7030A0"/>
                </a:solidFill>
                <a:latin typeface="Avenir Book" panose="02000503020000020003" pitchFamily="2" charset="0"/>
              </a:rPr>
              <a:t>sales to J2 users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E5175C-8270-DC42-8A6B-EF6F3C7A8552}"/>
              </a:ext>
            </a:extLst>
          </p:cNvPr>
          <p:cNvSpPr txBox="1"/>
          <p:nvPr/>
        </p:nvSpPr>
        <p:spPr>
          <a:xfrm>
            <a:off x="1040338" y="3785509"/>
            <a:ext cx="3058462" cy="1021556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5E2A87"/>
                </a:solidFill>
                <a:latin typeface="Avenir Book" panose="02000503020000020003" pitchFamily="2" charset="0"/>
              </a:rPr>
              <a:t>current tax base: </a:t>
            </a:r>
          </a:p>
          <a:p>
            <a:pPr algn="r"/>
            <a:r>
              <a:rPr lang="en-US" dirty="0">
                <a:solidFill>
                  <a:srgbClr val="5E2A87"/>
                </a:solidFill>
                <a:latin typeface="Avenir Book" panose="02000503020000020003" pitchFamily="2" charset="0"/>
              </a:rPr>
              <a:t>amounts assigned under arms’ length rules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E2F26A-AE07-574C-BAAA-BA8DA80AB289}"/>
              </a:ext>
            </a:extLst>
          </p:cNvPr>
          <p:cNvSpPr txBox="1"/>
          <p:nvPr/>
        </p:nvSpPr>
        <p:spPr>
          <a:xfrm>
            <a:off x="4742312" y="2518342"/>
            <a:ext cx="1636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spc="-100" dirty="0">
                <a:solidFill>
                  <a:srgbClr val="7030A0"/>
                </a:solidFill>
                <a:latin typeface="Avenir Book" panose="02000503020000020003" pitchFamily="2" charset="0"/>
              </a:rPr>
              <a:t>marketing + distribution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7775470-6F74-AC48-BD83-A35B09636F5F}"/>
              </a:ext>
            </a:extLst>
          </p:cNvPr>
          <p:cNvCxnSpPr>
            <a:cxnSpLocks/>
          </p:cNvCxnSpPr>
          <p:nvPr/>
        </p:nvCxnSpPr>
        <p:spPr>
          <a:xfrm flipH="1" flipV="1">
            <a:off x="4368474" y="3228734"/>
            <a:ext cx="650093" cy="625426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773B547-1653-DE45-B342-DEFE40E23265}"/>
              </a:ext>
            </a:extLst>
          </p:cNvPr>
          <p:cNvCxnSpPr>
            <a:cxnSpLocks/>
          </p:cNvCxnSpPr>
          <p:nvPr/>
        </p:nvCxnSpPr>
        <p:spPr>
          <a:xfrm flipH="1" flipV="1">
            <a:off x="4117088" y="3210707"/>
            <a:ext cx="552120" cy="2333155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1F614B5-204B-FE4D-B919-43D47CF33A32}"/>
              </a:ext>
            </a:extLst>
          </p:cNvPr>
          <p:cNvSpPr txBox="1"/>
          <p:nvPr/>
        </p:nvSpPr>
        <p:spPr>
          <a:xfrm>
            <a:off x="1040339" y="6034503"/>
            <a:ext cx="2978768" cy="715089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2"/>
                </a:solidFill>
                <a:latin typeface="Avenir Book" panose="02000503020000020003" pitchFamily="2" charset="0"/>
              </a:rPr>
              <a:t>current tax base: </a:t>
            </a:r>
          </a:p>
          <a:p>
            <a:pPr algn="r"/>
            <a:r>
              <a:rPr lang="en-US" dirty="0">
                <a:solidFill>
                  <a:schemeClr val="accent2"/>
                </a:solidFill>
                <a:latin typeface="Avenir Book" panose="02000503020000020003" pitchFamily="2" charset="0"/>
              </a:rPr>
              <a:t>none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8686FC8-D234-1E47-89A9-FDB7A61B3182}"/>
              </a:ext>
            </a:extLst>
          </p:cNvPr>
          <p:cNvSpPr txBox="1"/>
          <p:nvPr/>
        </p:nvSpPr>
        <p:spPr>
          <a:xfrm>
            <a:off x="4740246" y="353943"/>
            <a:ext cx="1438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spc="-100" dirty="0">
                <a:solidFill>
                  <a:srgbClr val="00B050"/>
                </a:solidFill>
                <a:latin typeface="Avenir Book" panose="02000503020000020003" pitchFamily="2" charset="0"/>
              </a:rPr>
              <a:t>management + IP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2A97D44-8843-364E-BF1D-0E992869AF40}"/>
              </a:ext>
            </a:extLst>
          </p:cNvPr>
          <p:cNvCxnSpPr>
            <a:cxnSpLocks/>
          </p:cNvCxnSpPr>
          <p:nvPr/>
        </p:nvCxnSpPr>
        <p:spPr>
          <a:xfrm flipV="1">
            <a:off x="1040339" y="2217731"/>
            <a:ext cx="5319939" cy="3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981E1EA-AB51-E643-B6FF-F79F3A912311}"/>
              </a:ext>
            </a:extLst>
          </p:cNvPr>
          <p:cNvSpPr txBox="1"/>
          <p:nvPr/>
        </p:nvSpPr>
        <p:spPr>
          <a:xfrm>
            <a:off x="6766148" y="1976627"/>
            <a:ext cx="50550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B050"/>
                </a:solidFill>
                <a:latin typeface="Avenir Book" panose="02000503020000020003" pitchFamily="2" charset="0"/>
              </a:rPr>
              <a:t>J1 </a:t>
            </a:r>
            <a:r>
              <a:rPr lang="en-US" dirty="0">
                <a:latin typeface="Avenir Book" panose="02000503020000020003" pitchFamily="2" charset="0"/>
              </a:rPr>
              <a:t>and </a:t>
            </a:r>
            <a:r>
              <a:rPr lang="en-US" b="1" i="1" dirty="0">
                <a:solidFill>
                  <a:srgbClr val="7030A0"/>
                </a:solidFill>
                <a:latin typeface="Avenir Book" panose="02000503020000020003" pitchFamily="2" charset="0"/>
              </a:rPr>
              <a:t>J2 </a:t>
            </a:r>
            <a:r>
              <a:rPr lang="en-US" dirty="0">
                <a:latin typeface="Avenir Book" panose="02000503020000020003" pitchFamily="2" charset="0"/>
              </a:rPr>
              <a:t>share Group X income via arms’ length rules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>
                <a:latin typeface="Avenir Book" panose="02000503020000020003" pitchFamily="2" charset="0"/>
              </a:rPr>
              <a:t> </a:t>
            </a:r>
            <a:r>
              <a:rPr lang="en-US" b="1" i="1" dirty="0">
                <a:solidFill>
                  <a:srgbClr val="7030A0"/>
                </a:solidFill>
                <a:latin typeface="Avenir Book" panose="02000503020000020003" pitchFamily="2" charset="0"/>
              </a:rPr>
              <a:t>J2</a:t>
            </a:r>
            <a:r>
              <a:rPr lang="en-US" dirty="0">
                <a:latin typeface="Avenir Book" panose="02000503020000020003" pitchFamily="2" charset="0"/>
                <a:sym typeface="Wingdings" pitchFamily="2" charset="2"/>
              </a:rPr>
              <a:t>: earnings of </a:t>
            </a: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  <a:sym typeface="Wingdings" pitchFamily="2" charset="2"/>
              </a:rPr>
              <a:t>Q Co </a:t>
            </a:r>
            <a:r>
              <a:rPr lang="en-US" dirty="0">
                <a:latin typeface="Avenir Book" panose="02000503020000020003" pitchFamily="2" charset="0"/>
                <a:sym typeface="Wingdings" pitchFamily="2" charset="2"/>
              </a:rPr>
              <a:t>(e.g. returns on sales, marketing &amp; distribution activities)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b="1" i="1" dirty="0">
                <a:solidFill>
                  <a:srgbClr val="00B050"/>
                </a:solidFill>
                <a:latin typeface="Avenir Book" panose="02000503020000020003" pitchFamily="2" charset="0"/>
              </a:rPr>
              <a:t>J1: </a:t>
            </a:r>
            <a:r>
              <a:rPr lang="en-US" dirty="0">
                <a:latin typeface="Avenir Book" panose="02000503020000020003" pitchFamily="2" charset="0"/>
                <a:sym typeface="Wingdings" pitchFamily="2" charset="2"/>
              </a:rPr>
              <a:t>earnings of </a:t>
            </a:r>
            <a:r>
              <a:rPr lang="en-US" dirty="0">
                <a:solidFill>
                  <a:srgbClr val="00B050"/>
                </a:solidFill>
                <a:latin typeface="Avenir Book" panose="02000503020000020003" pitchFamily="2" charset="0"/>
                <a:sym typeface="Wingdings" pitchFamily="2" charset="2"/>
              </a:rPr>
              <a:t>P Co </a:t>
            </a:r>
            <a:r>
              <a:rPr lang="en-US" dirty="0">
                <a:latin typeface="Avenir Book" panose="02000503020000020003" pitchFamily="2" charset="0"/>
                <a:sym typeface="Wingdings" pitchFamily="2" charset="2"/>
              </a:rPr>
              <a:t>(all other returns including profits associated with high-value IP and intangibles)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C00000"/>
                </a:solidFill>
                <a:latin typeface="Avenir Book" panose="02000503020000020003" pitchFamily="2" charset="0"/>
              </a:rPr>
              <a:t>J3</a:t>
            </a:r>
            <a:r>
              <a:rPr lang="en-US" dirty="0">
                <a:latin typeface="Avenir Book" panose="02000503020000020003" pitchFamily="2" charset="0"/>
                <a:sym typeface="Wingdings" pitchFamily="2" charset="2"/>
              </a:rPr>
              <a:t>: no allocation of Group X earnings under arm’s length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venir Book" panose="02000503020000020003" pitchFamily="2" charset="0"/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latin typeface="Avenir Book" panose="02000503020000020003" pitchFamily="2" charset="0"/>
                <a:sym typeface="Wingdings" pitchFamily="2" charset="2"/>
              </a:rPr>
              <a:t>Question OECD seeks to answer</a:t>
            </a:r>
            <a:r>
              <a:rPr lang="en-US" dirty="0">
                <a:latin typeface="Avenir Book" panose="02000503020000020003" pitchFamily="2" charset="0"/>
                <a:sym typeface="Wingdings" pitchFamily="2" charset="2"/>
              </a:rPr>
              <a:t>: if </a:t>
            </a:r>
            <a:r>
              <a:rPr lang="en-US" b="1" i="1" dirty="0">
                <a:solidFill>
                  <a:srgbClr val="7030A0"/>
                </a:solidFill>
                <a:latin typeface="Avenir Book" panose="02000503020000020003" pitchFamily="2" charset="0"/>
              </a:rPr>
              <a:t>J2 </a:t>
            </a:r>
            <a:r>
              <a:rPr lang="en-US" dirty="0">
                <a:latin typeface="Avenir Book" panose="02000503020000020003" pitchFamily="2" charset="0"/>
              </a:rPr>
              <a:t>and </a:t>
            </a:r>
            <a:r>
              <a:rPr lang="en-US" b="1" i="1" dirty="0">
                <a:solidFill>
                  <a:srgbClr val="C00000"/>
                </a:solidFill>
                <a:latin typeface="Avenir Book" panose="02000503020000020003" pitchFamily="2" charset="0"/>
              </a:rPr>
              <a:t>J3 </a:t>
            </a:r>
            <a:r>
              <a:rPr lang="en-US" dirty="0">
                <a:latin typeface="Avenir Book" panose="02000503020000020003" pitchFamily="2" charset="0"/>
              </a:rPr>
              <a:t>do not get “enough” tax base</a:t>
            </a:r>
            <a:r>
              <a:rPr lang="en-US" dirty="0">
                <a:latin typeface="Avenir Book" panose="02000503020000020003" pitchFamily="2" charset="0"/>
                <a:sym typeface="Wingdings" pitchFamily="2" charset="2"/>
              </a:rPr>
              <a:t>, can all Js agree to redistribute, and if so, whose share gets redistributed to whom?</a:t>
            </a:r>
            <a:endParaRPr lang="en-US" dirty="0">
              <a:latin typeface="Avenir Book" panose="02000503020000020003" pitchFamily="2" charset="0"/>
            </a:endParaRPr>
          </a:p>
          <a:p>
            <a:pPr algn="l"/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D8F1A36-D890-E644-B40B-2BE2CD2064A4}"/>
              </a:ext>
            </a:extLst>
          </p:cNvPr>
          <p:cNvSpPr/>
          <p:nvPr/>
        </p:nvSpPr>
        <p:spPr>
          <a:xfrm>
            <a:off x="6360278" y="523219"/>
            <a:ext cx="5725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venir Book" panose="02000503020000020003" pitchFamily="2" charset="0"/>
              </a:rPr>
              <a:t>OECD Secretariat’s example </a:t>
            </a:r>
          </a:p>
          <a:p>
            <a:pPr algn="ctr"/>
            <a:r>
              <a:rPr lang="en-US" sz="2400" b="1" dirty="0">
                <a:latin typeface="Avenir Book" panose="02000503020000020003" pitchFamily="2" charset="0"/>
              </a:rPr>
              <a:t>(“Unified Approach”)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CF9C035-E862-3742-9A03-C70B5D543D13}"/>
              </a:ext>
            </a:extLst>
          </p:cNvPr>
          <p:cNvCxnSpPr>
            <a:stCxn id="9" idx="2"/>
            <a:endCxn id="16" idx="0"/>
          </p:cNvCxnSpPr>
          <p:nvPr/>
        </p:nvCxnSpPr>
        <p:spPr>
          <a:xfrm flipH="1">
            <a:off x="4213909" y="1034981"/>
            <a:ext cx="2639" cy="137362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D4FFE64-30F9-C344-8A31-E2C9F3404B78}"/>
              </a:ext>
            </a:extLst>
          </p:cNvPr>
          <p:cNvSpPr txBox="1"/>
          <p:nvPr/>
        </p:nvSpPr>
        <p:spPr>
          <a:xfrm>
            <a:off x="1040338" y="1153176"/>
            <a:ext cx="3076749" cy="1021556"/>
          </a:xfrm>
          <a:prstGeom prst="roundRect">
            <a:avLst/>
          </a:prstGeom>
          <a:solidFill>
            <a:srgbClr val="00B05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current tax base: </a:t>
            </a:r>
          </a:p>
          <a:p>
            <a:pPr algn="r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amounts assigned under arms’ length rules</a:t>
            </a:r>
          </a:p>
        </p:txBody>
      </p:sp>
    </p:spTree>
    <p:extLst>
      <p:ext uri="{BB962C8B-B14F-4D97-AF65-F5344CB8AC3E}">
        <p14:creationId xmlns:p14="http://schemas.microsoft.com/office/powerpoint/2010/main" val="157807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9" grpId="0" animBg="1"/>
      <p:bldP spid="16" grpId="0" animBg="1"/>
      <p:bldP spid="23" grpId="0"/>
      <p:bldP spid="24" grpId="0"/>
      <p:bldP spid="25" grpId="0"/>
      <p:bldP spid="27" grpId="0"/>
      <p:bldP spid="29" grpId="0" animBg="1"/>
      <p:bldP spid="31" grpId="0"/>
      <p:bldP spid="33" grpId="0"/>
      <p:bldP spid="35" grpId="0" animBg="1"/>
      <p:bldP spid="36" grpId="0"/>
      <p:bldP spid="43" grpId="0" animBg="1"/>
      <p:bldP spid="38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gray">
          <a:xfrm>
            <a:off x="689332" y="1304685"/>
            <a:ext cx="3094327" cy="3089339"/>
          </a:xfrm>
          <a:prstGeom prst="rect">
            <a:avLst/>
          </a:prstGeom>
          <a:solidFill>
            <a:srgbClr val="0070C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1433513" indent="269875"/>
            <a:endParaRPr lang="en-US" sz="20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547091"/>
            <a:ext cx="2650724" cy="284693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00"/>
              </a:spcBef>
              <a:buSzPct val="100000"/>
            </a:pPr>
            <a:r>
              <a:rPr lang="en-GB" sz="4000" b="1" dirty="0">
                <a:solidFill>
                  <a:schemeClr val="bg1"/>
                </a:solidFill>
                <a:latin typeface="Avenir Book" panose="02000503020000020003" pitchFamily="2" charset="0"/>
              </a:rPr>
              <a:t>Amount</a:t>
            </a:r>
            <a:br>
              <a:rPr lang="en-GB" sz="4000" b="1" dirty="0">
                <a:solidFill>
                  <a:schemeClr val="bg1"/>
                </a:solidFill>
                <a:latin typeface="Avenir Book" panose="02000503020000020003" pitchFamily="2" charset="0"/>
              </a:rPr>
            </a:br>
            <a:r>
              <a:rPr lang="en-GB" sz="4000" b="1" dirty="0">
                <a:solidFill>
                  <a:schemeClr val="bg1"/>
                </a:solidFill>
                <a:latin typeface="Avenir Book" panose="02000503020000020003" pitchFamily="2" charset="0"/>
              </a:rPr>
              <a:t>A</a:t>
            </a:r>
          </a:p>
          <a:p>
            <a:pPr algn="ctr">
              <a:spcBef>
                <a:spcPts val="200"/>
              </a:spcBef>
              <a:buSzPct val="100000"/>
            </a:pPr>
            <a:endParaRPr lang="en-GB" sz="1000" b="1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algn="ctr">
              <a:spcBef>
                <a:spcPts val="200"/>
              </a:spcBef>
              <a:buSzPct val="100000"/>
            </a:pPr>
            <a:r>
              <a:rPr lang="en-US" sz="2000" dirty="0">
                <a:solidFill>
                  <a:schemeClr val="bg1"/>
                </a:solidFill>
                <a:latin typeface="Avenir Light" panose="020B0402020203020204" pitchFamily="34" charset="77"/>
              </a:rPr>
              <a:t>Formula-based return of deemed residual (non-routine) profits to market jurisdictions</a:t>
            </a:r>
          </a:p>
          <a:p>
            <a:pPr algn="ctr">
              <a:spcBef>
                <a:spcPts val="200"/>
              </a:spcBef>
              <a:buSzPct val="100000"/>
            </a:pPr>
            <a:endParaRPr lang="en-GB" sz="1000" b="1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5E88DC1F-F51F-4F4A-9334-033EED57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644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OECD Secretariat’s “Unified Approach”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64797855-1045-1F4E-9C70-65D055478EAA}"/>
              </a:ext>
            </a:extLst>
          </p:cNvPr>
          <p:cNvSpPr/>
          <p:nvPr/>
        </p:nvSpPr>
        <p:spPr>
          <a:xfrm>
            <a:off x="707522" y="4727648"/>
            <a:ext cx="1913031" cy="857071"/>
          </a:xfrm>
          <a:prstGeom prst="wedgeRoundRectCallout">
            <a:avLst>
              <a:gd name="adj1" fmla="val -10005"/>
              <a:gd name="adj2" fmla="val -75907"/>
              <a:gd name="adj3" fmla="val 1666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  <a:latin typeface="Avenir Book" panose="02000503020000020003" pitchFamily="2" charset="0"/>
              </a:rPr>
              <a:t>effectively caps routine profits</a:t>
            </a: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83FF1509-CF97-E545-AF20-9409F5C194B7}"/>
              </a:ext>
            </a:extLst>
          </p:cNvPr>
          <p:cNvSpPr/>
          <p:nvPr/>
        </p:nvSpPr>
        <p:spPr>
          <a:xfrm rot="16200000">
            <a:off x="2599390" y="5198688"/>
            <a:ext cx="590309" cy="328225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391808E-5E40-A946-A75E-3791C2716571}"/>
              </a:ext>
            </a:extLst>
          </p:cNvPr>
          <p:cNvSpPr/>
          <p:nvPr/>
        </p:nvSpPr>
        <p:spPr>
          <a:xfrm>
            <a:off x="3142372" y="5047936"/>
            <a:ext cx="2863598" cy="1200329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venir Book" panose="02000503020000020003" pitchFamily="2" charset="0"/>
              </a:rPr>
              <a:t>if threshold is set too low, overlaps arms’ length allocation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venir Book" panose="02000503020000020003" pitchFamily="2" charset="0"/>
              </a:rPr>
              <a:t>incl. amounts B &amp; C</a:t>
            </a:r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40B3B9D7-0EC6-454A-8D35-AFEEB1689380}"/>
              </a:ext>
            </a:extLst>
          </p:cNvPr>
          <p:cNvSpPr/>
          <p:nvPr/>
        </p:nvSpPr>
        <p:spPr>
          <a:xfrm rot="16200000">
            <a:off x="5958643" y="5779142"/>
            <a:ext cx="590309" cy="328225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B86A9EA-5C5F-3041-8D82-7E96DEC26B23}"/>
              </a:ext>
            </a:extLst>
          </p:cNvPr>
          <p:cNvSpPr/>
          <p:nvPr/>
        </p:nvSpPr>
        <p:spPr>
          <a:xfrm>
            <a:off x="6527790" y="5657955"/>
            <a:ext cx="1781710" cy="104644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venir Book" panose="02000503020000020003" pitchFamily="2" charset="0"/>
              </a:rPr>
              <a:t>Possible double taxation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229E1E-8A6F-6B45-A6B9-6FE6896A292F}"/>
              </a:ext>
            </a:extLst>
          </p:cNvPr>
          <p:cNvSpPr/>
          <p:nvPr/>
        </p:nvSpPr>
        <p:spPr>
          <a:xfrm>
            <a:off x="4337967" y="1304925"/>
            <a:ext cx="3336006" cy="3089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360000" rtlCol="0" anchor="ctr"/>
          <a:lstStyle/>
          <a:p>
            <a:pPr algn="ctr"/>
            <a:r>
              <a:rPr lang="en-US" sz="4000" b="1" dirty="0">
                <a:latin typeface="Avenir Book" panose="02000503020000020003" pitchFamily="2" charset="0"/>
              </a:rPr>
              <a:t>Amount </a:t>
            </a:r>
          </a:p>
          <a:p>
            <a:pPr algn="ctr"/>
            <a:r>
              <a:rPr lang="en-US" sz="4000" b="1" dirty="0">
                <a:latin typeface="Avenir Book" panose="02000503020000020003" pitchFamily="2" charset="0"/>
              </a:rPr>
              <a:t>B</a:t>
            </a:r>
          </a:p>
          <a:p>
            <a:pPr algn="ctr"/>
            <a:endParaRPr lang="en-US" b="1" dirty="0">
              <a:latin typeface="Avenir Book" panose="02000503020000020003" pitchFamily="2" charset="0"/>
            </a:endParaRPr>
          </a:p>
          <a:p>
            <a:pPr algn="ctr"/>
            <a:r>
              <a:rPr lang="en-US" b="1" dirty="0">
                <a:latin typeface="Avenir Book" panose="02000503020000020003" pitchFamily="2" charset="0"/>
              </a:rPr>
              <a:t>Arm’s length or fixed return for baseline marketing and distribution functions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F786FC-02BB-284F-8EA8-ECBE870EC394}"/>
              </a:ext>
            </a:extLst>
          </p:cNvPr>
          <p:cNvSpPr/>
          <p:nvPr/>
        </p:nvSpPr>
        <p:spPr>
          <a:xfrm>
            <a:off x="8190894" y="1304925"/>
            <a:ext cx="3336006" cy="3089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360000" rtlCol="0" anchor="ctr"/>
          <a:lstStyle/>
          <a:p>
            <a:pPr algn="ctr"/>
            <a:r>
              <a:rPr lang="en-US" sz="4000" b="1" dirty="0">
                <a:latin typeface="Avenir Book" panose="02000503020000020003" pitchFamily="2" charset="0"/>
              </a:rPr>
              <a:t>Amount </a:t>
            </a:r>
          </a:p>
          <a:p>
            <a:pPr algn="ctr"/>
            <a:r>
              <a:rPr lang="en-US" sz="4000" b="1" dirty="0">
                <a:latin typeface="Avenir Book" panose="02000503020000020003" pitchFamily="2" charset="0"/>
              </a:rPr>
              <a:t>C</a:t>
            </a:r>
          </a:p>
          <a:p>
            <a:pPr algn="ctr"/>
            <a:endParaRPr lang="en-US" b="1" dirty="0">
              <a:latin typeface="Avenir Book" panose="02000503020000020003" pitchFamily="2" charset="0"/>
            </a:endParaRPr>
          </a:p>
          <a:p>
            <a:pPr algn="ctr"/>
            <a:r>
              <a:rPr lang="en-US" b="1" dirty="0">
                <a:latin typeface="Avenir Book" panose="02000503020000020003" pitchFamily="2" charset="0"/>
              </a:rPr>
              <a:t>Arm’s length return for value-adding functions </a:t>
            </a:r>
          </a:p>
        </p:txBody>
      </p:sp>
    </p:spTree>
    <p:extLst>
      <p:ext uri="{BB962C8B-B14F-4D97-AF65-F5344CB8AC3E}">
        <p14:creationId xmlns:p14="http://schemas.microsoft.com/office/powerpoint/2010/main" val="210784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AACCD80-7127-374E-A2F0-8B94777C1ACD}"/>
              </a:ext>
            </a:extLst>
          </p:cNvPr>
          <p:cNvSpPr/>
          <p:nvPr/>
        </p:nvSpPr>
        <p:spPr>
          <a:xfrm>
            <a:off x="6894307" y="909806"/>
            <a:ext cx="2889076" cy="969818"/>
          </a:xfrm>
          <a:prstGeom prst="rect">
            <a:avLst/>
          </a:prstGeom>
          <a:solidFill>
            <a:srgbClr val="A206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Routine Profits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0A357B-987E-4646-A34D-ABB60E10C675}"/>
              </a:ext>
            </a:extLst>
          </p:cNvPr>
          <p:cNvSpPr/>
          <p:nvPr/>
        </p:nvSpPr>
        <p:spPr>
          <a:xfrm>
            <a:off x="3298340" y="901059"/>
            <a:ext cx="3042029" cy="9698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Non-Routine Profits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593733-CE8F-C446-A580-6AF49D8712DF}"/>
              </a:ext>
            </a:extLst>
          </p:cNvPr>
          <p:cNvSpPr/>
          <p:nvPr/>
        </p:nvSpPr>
        <p:spPr>
          <a:xfrm>
            <a:off x="6868589" y="2507900"/>
            <a:ext cx="2914795" cy="969817"/>
          </a:xfrm>
          <a:prstGeom prst="rect">
            <a:avLst/>
          </a:prstGeom>
          <a:solidFill>
            <a:srgbClr val="A206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return to limited risk </a:t>
            </a:r>
          </a:p>
          <a:p>
            <a:pPr algn="ctr"/>
            <a:r>
              <a:rPr lang="en-US" b="1" dirty="0">
                <a:latin typeface="Avenir Book" panose="02000503020000020003" pitchFamily="2" charset="0"/>
              </a:rPr>
              <a:t>sales, </a:t>
            </a:r>
            <a:r>
              <a:rPr lang="en-US" b="1" dirty="0" err="1">
                <a:latin typeface="Avenir Book" panose="02000503020000020003" pitchFamily="2" charset="0"/>
              </a:rPr>
              <a:t>mktng</a:t>
            </a:r>
            <a:r>
              <a:rPr lang="en-US" b="1" dirty="0">
                <a:latin typeface="Avenir Book" panose="02000503020000020003" pitchFamily="2" charset="0"/>
              </a:rPr>
              <a:t> &amp; distribution </a:t>
            </a:r>
          </a:p>
          <a:p>
            <a:pPr algn="ctr"/>
            <a:r>
              <a:rPr lang="en-US" b="1" dirty="0">
                <a:latin typeface="Avenir Book" panose="02000503020000020003" pitchFamily="2" charset="0"/>
              </a:rPr>
              <a:t>(Amount B)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CC885D-5F13-6F48-98CD-524095378F17}"/>
              </a:ext>
            </a:extLst>
          </p:cNvPr>
          <p:cNvSpPr/>
          <p:nvPr/>
        </p:nvSpPr>
        <p:spPr>
          <a:xfrm>
            <a:off x="6868589" y="3920786"/>
            <a:ext cx="2914795" cy="937950"/>
          </a:xfrm>
          <a:prstGeom prst="rect">
            <a:avLst/>
          </a:prstGeom>
          <a:solidFill>
            <a:srgbClr val="A206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return to value-added </a:t>
            </a:r>
          </a:p>
          <a:p>
            <a:pPr algn="ctr"/>
            <a:r>
              <a:rPr lang="en-US" b="1" dirty="0">
                <a:latin typeface="Avenir Book" panose="02000503020000020003" pitchFamily="2" charset="0"/>
              </a:rPr>
              <a:t>sales, </a:t>
            </a:r>
            <a:r>
              <a:rPr lang="en-US" b="1" dirty="0" err="1">
                <a:latin typeface="Avenir Book" panose="02000503020000020003" pitchFamily="2" charset="0"/>
              </a:rPr>
              <a:t>mktng</a:t>
            </a:r>
            <a:r>
              <a:rPr lang="en-US" b="1" dirty="0">
                <a:latin typeface="Avenir Book" panose="02000503020000020003" pitchFamily="2" charset="0"/>
              </a:rPr>
              <a:t> &amp; distribution </a:t>
            </a:r>
          </a:p>
          <a:p>
            <a:pPr algn="ctr"/>
            <a:r>
              <a:rPr lang="en-US" b="1" dirty="0">
                <a:latin typeface="Avenir Book" panose="02000503020000020003" pitchFamily="2" charset="0"/>
              </a:rPr>
              <a:t>(Amount C)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346226-5A84-A145-B0E9-93BCD5FC61BE}"/>
              </a:ext>
            </a:extLst>
          </p:cNvPr>
          <p:cNvSpPr/>
          <p:nvPr/>
        </p:nvSpPr>
        <p:spPr>
          <a:xfrm>
            <a:off x="6859450" y="5375837"/>
            <a:ext cx="2933073" cy="740525"/>
          </a:xfrm>
          <a:prstGeom prst="rect">
            <a:avLst/>
          </a:prstGeom>
          <a:solidFill>
            <a:srgbClr val="A206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All other routine profits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475C509-D534-0540-A832-79D359B31DBB}"/>
              </a:ext>
            </a:extLst>
          </p:cNvPr>
          <p:cNvSpPr/>
          <p:nvPr/>
        </p:nvSpPr>
        <p:spPr>
          <a:xfrm>
            <a:off x="3298340" y="2509628"/>
            <a:ext cx="3042029" cy="17815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new amount associated with digital PE</a:t>
            </a:r>
          </a:p>
          <a:p>
            <a:pPr algn="ctr"/>
            <a:r>
              <a:rPr lang="en-US" b="1" dirty="0">
                <a:latin typeface="Avenir Book" panose="02000503020000020003" pitchFamily="2" charset="0"/>
              </a:rPr>
              <a:t>(Amount A)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68AC60-E577-6C49-8683-764BF64BC2A5}"/>
              </a:ext>
            </a:extLst>
          </p:cNvPr>
          <p:cNvSpPr/>
          <p:nvPr/>
        </p:nvSpPr>
        <p:spPr>
          <a:xfrm>
            <a:off x="3298340" y="5372922"/>
            <a:ext cx="3042029" cy="7430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All other non-routine profits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F926D2-8915-E84D-969E-FBCB14615F90}"/>
              </a:ext>
            </a:extLst>
          </p:cNvPr>
          <p:cNvSpPr txBox="1"/>
          <p:nvPr/>
        </p:nvSpPr>
        <p:spPr>
          <a:xfrm>
            <a:off x="6429417" y="111190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1" dirty="0">
                <a:solidFill>
                  <a:srgbClr val="7030A0"/>
                </a:solidFill>
                <a:latin typeface="Avenir Black" panose="02000503020000020003" pitchFamily="2" charset="0"/>
              </a:rPr>
              <a:t>+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8E52B74-91E6-2F42-8DEF-08C93423322A}"/>
              </a:ext>
            </a:extLst>
          </p:cNvPr>
          <p:cNvCxnSpPr>
            <a:cxnSpLocks/>
          </p:cNvCxnSpPr>
          <p:nvPr/>
        </p:nvCxnSpPr>
        <p:spPr>
          <a:xfrm>
            <a:off x="8325986" y="1871375"/>
            <a:ext cx="0" cy="565232"/>
          </a:xfrm>
          <a:prstGeom prst="straightConnector1">
            <a:avLst/>
          </a:prstGeom>
          <a:ln w="76200">
            <a:solidFill>
              <a:srgbClr val="A206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D9ABEEF-E92A-7A4C-ADBD-50030C67DB17}"/>
              </a:ext>
            </a:extLst>
          </p:cNvPr>
          <p:cNvCxnSpPr>
            <a:cxnSpLocks/>
          </p:cNvCxnSpPr>
          <p:nvPr/>
        </p:nvCxnSpPr>
        <p:spPr>
          <a:xfrm>
            <a:off x="4819354" y="1879274"/>
            <a:ext cx="0" cy="565232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3EC920C-5F48-424A-BB48-2E1FBB7B1B6C}"/>
              </a:ext>
            </a:extLst>
          </p:cNvPr>
          <p:cNvSpPr txBox="1"/>
          <p:nvPr/>
        </p:nvSpPr>
        <p:spPr>
          <a:xfrm>
            <a:off x="8097398" y="3414673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1" dirty="0">
                <a:solidFill>
                  <a:srgbClr val="A20605"/>
                </a:solidFill>
                <a:latin typeface="Avenir Black" panose="02000503020000020003" pitchFamily="2" charset="0"/>
              </a:rPr>
              <a:t>+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8A82AF-FB45-F047-B251-B2129094225D}"/>
              </a:ext>
            </a:extLst>
          </p:cNvPr>
          <p:cNvSpPr txBox="1"/>
          <p:nvPr/>
        </p:nvSpPr>
        <p:spPr>
          <a:xfrm>
            <a:off x="8097398" y="481665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1" dirty="0">
                <a:solidFill>
                  <a:srgbClr val="A20605"/>
                </a:solidFill>
                <a:latin typeface="Avenir Black" panose="02000503020000020003" pitchFamily="2" charset="0"/>
              </a:rPr>
              <a:t>+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B8726A-908B-F540-8DE7-AA6991F26B7F}"/>
              </a:ext>
            </a:extLst>
          </p:cNvPr>
          <p:cNvSpPr txBox="1"/>
          <p:nvPr/>
        </p:nvSpPr>
        <p:spPr>
          <a:xfrm>
            <a:off x="4590766" y="4543833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venir Black" panose="02000503020000020003" pitchFamily="2" charset="0"/>
              </a:rPr>
              <a:t>+</a:t>
            </a:r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0E8584D4-BDAD-854C-9DD2-B1A6DAB2E3CE}"/>
              </a:ext>
            </a:extLst>
          </p:cNvPr>
          <p:cNvSpPr/>
          <p:nvPr/>
        </p:nvSpPr>
        <p:spPr>
          <a:xfrm>
            <a:off x="9881158" y="2411355"/>
            <a:ext cx="2044529" cy="1162906"/>
          </a:xfrm>
          <a:prstGeom prst="leftArrow">
            <a:avLst>
              <a:gd name="adj1" fmla="val 71970"/>
              <a:gd name="adj2" fmla="val 50000"/>
            </a:avLst>
          </a:prstGeom>
          <a:gradFill>
            <a:gsLst>
              <a:gs pos="85000">
                <a:srgbClr val="7030A0">
                  <a:lumMod val="100000"/>
                </a:srgbClr>
              </a:gs>
              <a:gs pos="0">
                <a:srgbClr val="00B0F0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distribute per ALTP </a:t>
            </a:r>
            <a:r>
              <a:rPr lang="en-US" b="1" i="1" dirty="0">
                <a:latin typeface="Avenir Book" panose="02000503020000020003" pitchFamily="2" charset="0"/>
              </a:rPr>
              <a:t>or fixed margin (TBD)</a:t>
            </a:r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458B6600-61D9-9247-8B8C-F3E3BBA85B1B}"/>
              </a:ext>
            </a:extLst>
          </p:cNvPr>
          <p:cNvSpPr/>
          <p:nvPr/>
        </p:nvSpPr>
        <p:spPr>
          <a:xfrm>
            <a:off x="1151348" y="2915483"/>
            <a:ext cx="1858387" cy="969817"/>
          </a:xfrm>
          <a:prstGeom prst="rightArrow">
            <a:avLst>
              <a:gd name="adj1" fmla="val 62815"/>
              <a:gd name="adj2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distribute per formula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4805C3-86C3-9744-9ED7-F2BDA1918E44}"/>
              </a:ext>
            </a:extLst>
          </p:cNvPr>
          <p:cNvSpPr/>
          <p:nvPr/>
        </p:nvSpPr>
        <p:spPr>
          <a:xfrm>
            <a:off x="3298340" y="395837"/>
            <a:ext cx="6485043" cy="47209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Total Profits</a:t>
            </a: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E7D921FC-58EF-7842-ADC1-72072215A2ED}"/>
              </a:ext>
            </a:extLst>
          </p:cNvPr>
          <p:cNvSpPr/>
          <p:nvPr/>
        </p:nvSpPr>
        <p:spPr>
          <a:xfrm>
            <a:off x="1151348" y="5259558"/>
            <a:ext cx="1858387" cy="969817"/>
          </a:xfrm>
          <a:prstGeom prst="rightArrow">
            <a:avLst>
              <a:gd name="adj1" fmla="val 62815"/>
              <a:gd name="adj2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distribute per ALTP</a:t>
            </a:r>
          </a:p>
        </p:txBody>
      </p:sp>
      <p:sp>
        <p:nvSpPr>
          <p:cNvPr id="31" name="Left Arrow 30">
            <a:extLst>
              <a:ext uri="{FF2B5EF4-FFF2-40B4-BE49-F238E27FC236}">
                <a16:creationId xmlns:a16="http://schemas.microsoft.com/office/drawing/2014/main" id="{66FCEB3A-FDE1-4449-B141-E9B85AF7819F}"/>
              </a:ext>
            </a:extLst>
          </p:cNvPr>
          <p:cNvSpPr/>
          <p:nvPr/>
        </p:nvSpPr>
        <p:spPr>
          <a:xfrm>
            <a:off x="10092138" y="5259557"/>
            <a:ext cx="1858387" cy="969817"/>
          </a:xfrm>
          <a:prstGeom prst="leftArrow">
            <a:avLst>
              <a:gd name="adj1" fmla="val 62815"/>
              <a:gd name="adj2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distribute per ALTP</a:t>
            </a:r>
          </a:p>
        </p:txBody>
      </p:sp>
      <p:sp>
        <p:nvSpPr>
          <p:cNvPr id="32" name="Left Arrow 31">
            <a:extLst>
              <a:ext uri="{FF2B5EF4-FFF2-40B4-BE49-F238E27FC236}">
                <a16:creationId xmlns:a16="http://schemas.microsoft.com/office/drawing/2014/main" id="{BE1E9AB1-F284-764D-AB9C-D03F5A534BA7}"/>
              </a:ext>
            </a:extLst>
          </p:cNvPr>
          <p:cNvSpPr/>
          <p:nvPr/>
        </p:nvSpPr>
        <p:spPr>
          <a:xfrm>
            <a:off x="9974230" y="3885300"/>
            <a:ext cx="1858387" cy="969817"/>
          </a:xfrm>
          <a:prstGeom prst="leftArrow">
            <a:avLst>
              <a:gd name="adj1" fmla="val 62815"/>
              <a:gd name="adj2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distribute per ALTP (?)</a:t>
            </a:r>
          </a:p>
        </p:txBody>
      </p:sp>
    </p:spTree>
    <p:extLst>
      <p:ext uri="{BB962C8B-B14F-4D97-AF65-F5344CB8AC3E}">
        <p14:creationId xmlns:p14="http://schemas.microsoft.com/office/powerpoint/2010/main" val="172604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/>
      <p:bldP spid="23" grpId="0"/>
      <p:bldP spid="24" grpId="0"/>
      <p:bldP spid="25" grpId="0"/>
      <p:bldP spid="6" grpId="0" animBg="1"/>
      <p:bldP spid="30" grpId="0" animBg="1"/>
      <p:bldP spid="2" grpId="0" animBg="1"/>
      <p:bldP spid="2" grpId="1" animBg="1"/>
      <p:bldP spid="26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C1018FC8-B9D8-F247-B511-5C49B321CC75}"/>
              </a:ext>
            </a:extLst>
          </p:cNvPr>
          <p:cNvSpPr/>
          <p:nvPr/>
        </p:nvSpPr>
        <p:spPr>
          <a:xfrm>
            <a:off x="4716594" y="5434128"/>
            <a:ext cx="7196999" cy="963016"/>
          </a:xfrm>
          <a:prstGeom prst="round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latin typeface="American Typewriter" panose="02090604020004020304" pitchFamily="18" charset="77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CF25548F-6395-E94D-BE32-EE9282948058}"/>
              </a:ext>
            </a:extLst>
          </p:cNvPr>
          <p:cNvSpPr/>
          <p:nvPr/>
        </p:nvSpPr>
        <p:spPr>
          <a:xfrm>
            <a:off x="3277849" y="3653556"/>
            <a:ext cx="7487507" cy="963016"/>
          </a:xfrm>
          <a:prstGeom prst="round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1DD34AD5-5E5E-2D4C-AA91-D639CC2D38AF}"/>
              </a:ext>
            </a:extLst>
          </p:cNvPr>
          <p:cNvSpPr/>
          <p:nvPr/>
        </p:nvSpPr>
        <p:spPr>
          <a:xfrm>
            <a:off x="922643" y="1864956"/>
            <a:ext cx="9054691" cy="933389"/>
          </a:xfrm>
          <a:prstGeom prst="round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9BE9A65-0885-7745-8C71-3A168D7BF2AD}"/>
              </a:ext>
            </a:extLst>
          </p:cNvPr>
          <p:cNvSpPr txBox="1"/>
          <p:nvPr/>
        </p:nvSpPr>
        <p:spPr>
          <a:xfrm>
            <a:off x="1020745" y="1876335"/>
            <a:ext cx="2338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-100" dirty="0">
                <a:latin typeface="Avenir Light" panose="020B0402020203020204" pitchFamily="34" charset="77"/>
              </a:rPr>
              <a:t>worldwide profit margin</a:t>
            </a:r>
          </a:p>
          <a:p>
            <a:pPr algn="ctr"/>
            <a:r>
              <a:rPr lang="en-US" b="1" i="1" dirty="0">
                <a:latin typeface="Avenir Black Oblique" panose="02000503020000020003" pitchFamily="2" charset="0"/>
              </a:rPr>
              <a:t>WWPM</a:t>
            </a:r>
          </a:p>
          <a:p>
            <a:pPr algn="ctr"/>
            <a:r>
              <a:rPr lang="en-US" b="1" i="1" dirty="0">
                <a:latin typeface="Avenir Black Oblique" panose="02000503020000020003" pitchFamily="2" charset="0"/>
              </a:rPr>
              <a:t>Z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EF8E6BF-B687-004E-B743-5C837F8044F8}"/>
              </a:ext>
            </a:extLst>
          </p:cNvPr>
          <p:cNvSpPr txBox="1"/>
          <p:nvPr/>
        </p:nvSpPr>
        <p:spPr>
          <a:xfrm>
            <a:off x="3555572" y="1876335"/>
            <a:ext cx="2865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-100" dirty="0">
                <a:solidFill>
                  <a:srgbClr val="00B050"/>
                </a:solidFill>
                <a:latin typeface="Avenir Light" panose="020B0402020203020204" pitchFamily="34" charset="77"/>
              </a:rPr>
              <a:t>deemed routine profit margin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  <a:latin typeface="Avenir Black Oblique" panose="02000503020000020003" pitchFamily="2" charset="0"/>
              </a:rPr>
              <a:t>DRPM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  <a:latin typeface="Avenir Black Oblique" panose="02000503020000020003" pitchFamily="2" charset="0"/>
              </a:rPr>
              <a:t>X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C9A861-CF70-9A44-9AF4-FE9910623D49}"/>
              </a:ext>
            </a:extLst>
          </p:cNvPr>
          <p:cNvSpPr txBox="1"/>
          <p:nvPr/>
        </p:nvSpPr>
        <p:spPr>
          <a:xfrm>
            <a:off x="6617080" y="1876335"/>
            <a:ext cx="32678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-100" dirty="0">
                <a:latin typeface="Avenir Light" panose="020B0402020203020204" pitchFamily="34" charset="77"/>
              </a:rPr>
              <a:t>deemed non routine profit margin</a:t>
            </a:r>
          </a:p>
          <a:p>
            <a:pPr algn="ctr"/>
            <a:r>
              <a:rPr lang="en-US" b="1" i="1" dirty="0">
                <a:latin typeface="Avenir Black Oblique" panose="02000503020000020003" pitchFamily="2" charset="0"/>
              </a:rPr>
              <a:t>DNRPM</a:t>
            </a:r>
          </a:p>
          <a:p>
            <a:pPr algn="ctr"/>
            <a:r>
              <a:rPr lang="en-US" b="1" i="1" dirty="0">
                <a:latin typeface="Avenir Black Oblique" panose="02000503020000020003" pitchFamily="2" charset="0"/>
              </a:rPr>
              <a:t>Y</a:t>
            </a:r>
          </a:p>
        </p:txBody>
      </p:sp>
      <p:sp>
        <p:nvSpPr>
          <p:cNvPr id="57" name="Minus 56">
            <a:extLst>
              <a:ext uri="{FF2B5EF4-FFF2-40B4-BE49-F238E27FC236}">
                <a16:creationId xmlns:a16="http://schemas.microsoft.com/office/drawing/2014/main" id="{4ABB1B43-1BCB-0A49-81CD-229F92F12F3B}"/>
              </a:ext>
            </a:extLst>
          </p:cNvPr>
          <p:cNvSpPr/>
          <p:nvPr/>
        </p:nvSpPr>
        <p:spPr>
          <a:xfrm>
            <a:off x="3267011" y="2504903"/>
            <a:ext cx="349270" cy="20610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62" name="Equal 61">
            <a:extLst>
              <a:ext uri="{FF2B5EF4-FFF2-40B4-BE49-F238E27FC236}">
                <a16:creationId xmlns:a16="http://schemas.microsoft.com/office/drawing/2014/main" id="{788573D9-EAFF-8B49-A0D2-956C71291733}"/>
              </a:ext>
            </a:extLst>
          </p:cNvPr>
          <p:cNvSpPr/>
          <p:nvPr/>
        </p:nvSpPr>
        <p:spPr>
          <a:xfrm>
            <a:off x="6360678" y="2459418"/>
            <a:ext cx="382249" cy="272785"/>
          </a:xfrm>
          <a:prstGeom prst="mathEqual">
            <a:avLst>
              <a:gd name="adj1" fmla="val 16651"/>
              <a:gd name="adj2" fmla="val 22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tx1"/>
              </a:solidFill>
              <a:latin typeface="American Typewriter" panose="02090604020004020304" pitchFamily="18" charset="7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DA2B664-FDAF-BB4C-AE1F-0EDDBD3D9C66}"/>
              </a:ext>
            </a:extLst>
          </p:cNvPr>
          <p:cNvSpPr txBox="1"/>
          <p:nvPr/>
        </p:nvSpPr>
        <p:spPr>
          <a:xfrm>
            <a:off x="3478492" y="3772469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latin typeface="Avenir Black Oblique" panose="02000503020000020003" pitchFamily="2" charset="0"/>
              </a:rPr>
              <a:t>DNRPM</a:t>
            </a:r>
          </a:p>
          <a:p>
            <a:pPr algn="ctr"/>
            <a:r>
              <a:rPr lang="en-US" b="1" i="1" dirty="0">
                <a:latin typeface="Avenir Black Oblique" panose="02000503020000020003" pitchFamily="2" charset="0"/>
              </a:rPr>
              <a:t>Y</a:t>
            </a:r>
          </a:p>
        </p:txBody>
      </p:sp>
      <p:sp>
        <p:nvSpPr>
          <p:cNvPr id="64" name="Minus 63">
            <a:extLst>
              <a:ext uri="{FF2B5EF4-FFF2-40B4-BE49-F238E27FC236}">
                <a16:creationId xmlns:a16="http://schemas.microsoft.com/office/drawing/2014/main" id="{3F65E63F-5039-1A4D-B2E4-37670BB4F75B}"/>
              </a:ext>
            </a:extLst>
          </p:cNvPr>
          <p:cNvSpPr/>
          <p:nvPr/>
        </p:nvSpPr>
        <p:spPr>
          <a:xfrm>
            <a:off x="4983132" y="4102892"/>
            <a:ext cx="349270" cy="20610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C0F62C5-722C-2647-836F-642B000A3331}"/>
              </a:ext>
            </a:extLst>
          </p:cNvPr>
          <p:cNvSpPr txBox="1"/>
          <p:nvPr/>
        </p:nvSpPr>
        <p:spPr>
          <a:xfrm>
            <a:off x="5576116" y="3791500"/>
            <a:ext cx="1873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-100" dirty="0">
                <a:solidFill>
                  <a:srgbClr val="00B050"/>
                </a:solidFill>
                <a:latin typeface="Avenir Light" panose="020B0402020203020204" pitchFamily="34" charset="77"/>
              </a:rPr>
              <a:t>Arm’s length share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  <a:latin typeface="Avenir Black Oblique" panose="02000503020000020003" pitchFamily="2" charset="0"/>
              </a:rPr>
              <a:t>V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AF309AC-0AA9-BD49-B1BD-8773EACFB875}"/>
              </a:ext>
            </a:extLst>
          </p:cNvPr>
          <p:cNvSpPr txBox="1"/>
          <p:nvPr/>
        </p:nvSpPr>
        <p:spPr>
          <a:xfrm>
            <a:off x="7884752" y="3779727"/>
            <a:ext cx="2734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-100" dirty="0">
                <a:solidFill>
                  <a:srgbClr val="0070C0"/>
                </a:solidFill>
                <a:latin typeface="Avenir Light" panose="020B0402020203020204" pitchFamily="34" charset="77"/>
              </a:rPr>
              <a:t>all market jurisdictions’ share</a:t>
            </a:r>
          </a:p>
          <a:p>
            <a:pPr algn="ctr"/>
            <a:r>
              <a:rPr lang="en-US" b="1" i="1" dirty="0">
                <a:solidFill>
                  <a:srgbClr val="0070C0"/>
                </a:solidFill>
                <a:latin typeface="Avenir Black Oblique" panose="02000503020000020003" pitchFamily="2" charset="0"/>
              </a:rPr>
              <a:t>W</a:t>
            </a:r>
          </a:p>
        </p:txBody>
      </p:sp>
      <p:sp>
        <p:nvSpPr>
          <p:cNvPr id="67" name="Equal 66">
            <a:extLst>
              <a:ext uri="{FF2B5EF4-FFF2-40B4-BE49-F238E27FC236}">
                <a16:creationId xmlns:a16="http://schemas.microsoft.com/office/drawing/2014/main" id="{D624E4D0-FF1E-A341-AF6D-EBB90A062FC6}"/>
              </a:ext>
            </a:extLst>
          </p:cNvPr>
          <p:cNvSpPr/>
          <p:nvPr/>
        </p:nvSpPr>
        <p:spPr>
          <a:xfrm>
            <a:off x="7547875" y="4102892"/>
            <a:ext cx="382249" cy="272785"/>
          </a:xfrm>
          <a:prstGeom prst="mathEqual">
            <a:avLst>
              <a:gd name="adj1" fmla="val 16651"/>
              <a:gd name="adj2" fmla="val 22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tx1"/>
              </a:solidFill>
              <a:latin typeface="American Typewriter" panose="02090604020004020304" pitchFamily="18" charset="77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37379E3-9B3A-4249-AB32-7B6566BCF632}"/>
              </a:ext>
            </a:extLst>
          </p:cNvPr>
          <p:cNvSpPr txBox="1"/>
          <p:nvPr/>
        </p:nvSpPr>
        <p:spPr>
          <a:xfrm>
            <a:off x="4911545" y="5720838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70C0"/>
                </a:solidFill>
                <a:latin typeface="Avenir Black Oblique" panose="02000503020000020003" pitchFamily="2" charset="0"/>
              </a:rPr>
              <a:t>W</a:t>
            </a:r>
          </a:p>
        </p:txBody>
      </p:sp>
      <p:sp>
        <p:nvSpPr>
          <p:cNvPr id="70" name="Multiply 69">
            <a:extLst>
              <a:ext uri="{FF2B5EF4-FFF2-40B4-BE49-F238E27FC236}">
                <a16:creationId xmlns:a16="http://schemas.microsoft.com/office/drawing/2014/main" id="{F471F995-FCF6-FD47-A148-D09096EF5491}"/>
              </a:ext>
            </a:extLst>
          </p:cNvPr>
          <p:cNvSpPr/>
          <p:nvPr/>
        </p:nvSpPr>
        <p:spPr>
          <a:xfrm>
            <a:off x="5597418" y="5793025"/>
            <a:ext cx="287481" cy="269770"/>
          </a:xfrm>
          <a:prstGeom prst="mathMultiply">
            <a:avLst>
              <a:gd name="adj1" fmla="val 108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  <a:latin typeface="American Typewriter" panose="02090604020004020304" pitchFamily="18" charset="77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C46EA06-6733-034B-A289-EC45A85510A5}"/>
              </a:ext>
            </a:extLst>
          </p:cNvPr>
          <p:cNvSpPr txBox="1"/>
          <p:nvPr/>
        </p:nvSpPr>
        <p:spPr>
          <a:xfrm>
            <a:off x="6409608" y="5519151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venir Light" panose="020B0402020203020204" pitchFamily="34" charset="77"/>
              </a:rPr>
              <a:t>$ local sales or users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6AA7712-A89A-EE4D-9575-B90D3B39C675}"/>
              </a:ext>
            </a:extLst>
          </p:cNvPr>
          <p:cNvSpPr txBox="1"/>
          <p:nvPr/>
        </p:nvSpPr>
        <p:spPr>
          <a:xfrm>
            <a:off x="6119464" y="5899863"/>
            <a:ext cx="284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venir Light" panose="020B0402020203020204" pitchFamily="34" charset="77"/>
              </a:rPr>
              <a:t>$ worldwide sales or users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2872511-EA1A-3F47-BF67-E0D7166AA96B}"/>
              </a:ext>
            </a:extLst>
          </p:cNvPr>
          <p:cNvCxnSpPr/>
          <p:nvPr/>
        </p:nvCxnSpPr>
        <p:spPr>
          <a:xfrm>
            <a:off x="6183393" y="5888483"/>
            <a:ext cx="26709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ouble Bracket 75">
            <a:extLst>
              <a:ext uri="{FF2B5EF4-FFF2-40B4-BE49-F238E27FC236}">
                <a16:creationId xmlns:a16="http://schemas.microsoft.com/office/drawing/2014/main" id="{710206A7-293B-CB45-9251-4239E28662D8}"/>
              </a:ext>
            </a:extLst>
          </p:cNvPr>
          <p:cNvSpPr/>
          <p:nvPr/>
        </p:nvSpPr>
        <p:spPr>
          <a:xfrm>
            <a:off x="6119464" y="5601773"/>
            <a:ext cx="2847254" cy="667422"/>
          </a:xfrm>
          <a:prstGeom prst="bracketPair">
            <a:avLst>
              <a:gd name="adj" fmla="val 2167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Equal 76">
            <a:extLst>
              <a:ext uri="{FF2B5EF4-FFF2-40B4-BE49-F238E27FC236}">
                <a16:creationId xmlns:a16="http://schemas.microsoft.com/office/drawing/2014/main" id="{6D4D705F-6680-FC4D-B4EE-6D460B76B8A7}"/>
              </a:ext>
            </a:extLst>
          </p:cNvPr>
          <p:cNvSpPr/>
          <p:nvPr/>
        </p:nvSpPr>
        <p:spPr>
          <a:xfrm>
            <a:off x="9139749" y="5779244"/>
            <a:ext cx="382249" cy="272785"/>
          </a:xfrm>
          <a:prstGeom prst="mathEqual">
            <a:avLst>
              <a:gd name="adj1" fmla="val 16651"/>
              <a:gd name="adj2" fmla="val 22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tx1"/>
              </a:solidFill>
              <a:latin typeface="American Typewriter" panose="02090604020004020304" pitchFamily="18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49E8334-9C67-9A45-8514-B3637A68E55C}"/>
              </a:ext>
            </a:extLst>
          </p:cNvPr>
          <p:cNvSpPr txBox="1"/>
          <p:nvPr/>
        </p:nvSpPr>
        <p:spPr>
          <a:xfrm>
            <a:off x="9561302" y="5576697"/>
            <a:ext cx="219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Avenir Light" panose="020B0402020203020204" pitchFamily="34" charset="77"/>
              </a:rPr>
              <a:t>share for each market jurisdiction 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9EBC9C0-4A64-D64E-A656-645730FE4164}"/>
              </a:ext>
            </a:extLst>
          </p:cNvPr>
          <p:cNvSpPr txBox="1"/>
          <p:nvPr/>
        </p:nvSpPr>
        <p:spPr>
          <a:xfrm>
            <a:off x="4615058" y="5131340"/>
            <a:ext cx="4319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i="1" dirty="0">
                <a:latin typeface="Avenir Light Oblique" panose="020B0402020203090204" pitchFamily="34" charset="77"/>
              </a:rPr>
              <a:t>OECD: “use allocation keys”. Something like: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F044CD-2E72-3F4A-B0AE-714C88AF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“Amount A”</a:t>
            </a:r>
          </a:p>
        </p:txBody>
      </p:sp>
      <p:sp>
        <p:nvSpPr>
          <p:cNvPr id="28" name="Rounded Rectangular Callout 27">
            <a:extLst>
              <a:ext uri="{FF2B5EF4-FFF2-40B4-BE49-F238E27FC236}">
                <a16:creationId xmlns:a16="http://schemas.microsoft.com/office/drawing/2014/main" id="{15144C63-65C1-6445-9C29-D446396555BD}"/>
              </a:ext>
            </a:extLst>
          </p:cNvPr>
          <p:cNvSpPr/>
          <p:nvPr/>
        </p:nvSpPr>
        <p:spPr>
          <a:xfrm>
            <a:off x="120081" y="5959691"/>
            <a:ext cx="3824902" cy="740655"/>
          </a:xfrm>
          <a:prstGeom prst="wedgeRoundRectCallout">
            <a:avLst>
              <a:gd name="adj1" fmla="val -40456"/>
              <a:gd name="adj2" fmla="val -24718"/>
              <a:gd name="adj3" fmla="val 16667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latin typeface="Avenir Book" panose="02000503020000020003" pitchFamily="2" charset="0"/>
              </a:rPr>
              <a:t>Note:</a:t>
            </a:r>
          </a:p>
          <a:p>
            <a:r>
              <a:rPr lang="en-US" sz="1200" b="1" dirty="0">
                <a:latin typeface="Avenir Book" panose="02000503020000020003" pitchFamily="2" charset="0"/>
              </a:rPr>
              <a:t>V, W, X, Y &amp; Z derived from OECD Secretariat Unified Approach Proposal (2019), example at p. 15 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B71350D-D27A-954C-90AE-B7323E551AB6}"/>
              </a:ext>
            </a:extLst>
          </p:cNvPr>
          <p:cNvSpPr/>
          <p:nvPr/>
        </p:nvSpPr>
        <p:spPr>
          <a:xfrm>
            <a:off x="377024" y="1410145"/>
            <a:ext cx="6695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  <a:latin typeface="Avenir Book" panose="02000503020000020003" pitchFamily="2" charset="0"/>
              </a:rPr>
              <a:t>Step 1: split profit margin into routine and non-routine portions</a:t>
            </a:r>
            <a:endParaRPr lang="en-US" dirty="0">
              <a:solidFill>
                <a:srgbClr val="0070C0"/>
              </a:solidFill>
              <a:latin typeface="Avenir Book" panose="02000503020000020003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772534D-773C-6944-A78C-0FA68D76F9DA}"/>
              </a:ext>
            </a:extLst>
          </p:cNvPr>
          <p:cNvSpPr/>
          <p:nvPr/>
        </p:nvSpPr>
        <p:spPr>
          <a:xfrm>
            <a:off x="1904764" y="3239170"/>
            <a:ext cx="5817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  <a:latin typeface="Avenir Book" panose="02000503020000020003" pitchFamily="2" charset="0"/>
              </a:rPr>
              <a:t>Step 2: split nonroutine portion to isolate market share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75C0BED-5FF4-F640-9A28-26D670BE85EC}"/>
              </a:ext>
            </a:extLst>
          </p:cNvPr>
          <p:cNvSpPr/>
          <p:nvPr/>
        </p:nvSpPr>
        <p:spPr>
          <a:xfrm>
            <a:off x="3784210" y="4813852"/>
            <a:ext cx="3966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  <a:latin typeface="Avenir Book" panose="02000503020000020003" pitchFamily="2" charset="0"/>
              </a:rPr>
              <a:t>Step 3: split market share by formula</a:t>
            </a:r>
          </a:p>
        </p:txBody>
      </p:sp>
    </p:spTree>
    <p:extLst>
      <p:ext uri="{BB962C8B-B14F-4D97-AF65-F5344CB8AC3E}">
        <p14:creationId xmlns:p14="http://schemas.microsoft.com/office/powerpoint/2010/main" val="212513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0" grpId="0" animBg="1"/>
      <p:bldP spid="79" grpId="0" animBg="1"/>
      <p:bldP spid="53" grpId="0"/>
      <p:bldP spid="54" grpId="0"/>
      <p:bldP spid="55" grpId="0"/>
      <p:bldP spid="57" grpId="0" animBg="1"/>
      <p:bldP spid="62" grpId="0" animBg="1"/>
      <p:bldP spid="63" grpId="0"/>
      <p:bldP spid="64" grpId="0" animBg="1"/>
      <p:bldP spid="65" grpId="0"/>
      <p:bldP spid="66" grpId="0"/>
      <p:bldP spid="67" grpId="0" animBg="1"/>
      <p:bldP spid="69" grpId="0"/>
      <p:bldP spid="70" grpId="0" animBg="1"/>
      <p:bldP spid="71" grpId="0"/>
      <p:bldP spid="72" grpId="0"/>
      <p:bldP spid="76" grpId="0" animBg="1"/>
      <p:bldP spid="77" grpId="0" animBg="1"/>
      <p:bldP spid="78" grpId="0"/>
      <p:bldP spid="83" grpId="0"/>
      <p:bldP spid="28" grpId="0" animBg="1"/>
      <p:bldP spid="28" grpId="1" animBg="1"/>
      <p:bldP spid="5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ight Arrow 91">
            <a:extLst>
              <a:ext uri="{FF2B5EF4-FFF2-40B4-BE49-F238E27FC236}">
                <a16:creationId xmlns:a16="http://schemas.microsoft.com/office/drawing/2014/main" id="{FE0E24C1-247D-7E41-82D4-23A3A647E09C}"/>
              </a:ext>
            </a:extLst>
          </p:cNvPr>
          <p:cNvSpPr/>
          <p:nvPr/>
        </p:nvSpPr>
        <p:spPr>
          <a:xfrm>
            <a:off x="5889625" y="4196418"/>
            <a:ext cx="2195500" cy="740116"/>
          </a:xfrm>
          <a:prstGeom prst="rightArrow">
            <a:avLst>
              <a:gd name="adj1" fmla="val 55808"/>
              <a:gd name="adj2" fmla="val 50000"/>
            </a:avLst>
          </a:prstGeom>
          <a:solidFill>
            <a:srgbClr val="C00000"/>
          </a:solidFill>
          <a:ln w="38100">
            <a:solidFill>
              <a:srgbClr val="C000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000" tIns="46800" rIns="0" rtlCol="0" anchor="ctr"/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Proceed to Amount B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7BA97AC6-2B45-F143-9B0D-89F69F55B499}"/>
              </a:ext>
            </a:extLst>
          </p:cNvPr>
          <p:cNvSpPr/>
          <p:nvPr/>
        </p:nvSpPr>
        <p:spPr>
          <a:xfrm>
            <a:off x="5953125" y="4387850"/>
            <a:ext cx="939800" cy="3649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3D5332A-C8EC-F548-93FD-30452C34D61D}"/>
              </a:ext>
            </a:extLst>
          </p:cNvPr>
          <p:cNvSpPr/>
          <p:nvPr/>
        </p:nvSpPr>
        <p:spPr>
          <a:xfrm>
            <a:off x="5435857" y="1070451"/>
            <a:ext cx="850230" cy="319049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BBF05A7-F73D-3449-9263-42EDD73D1A6A}"/>
              </a:ext>
            </a:extLst>
          </p:cNvPr>
          <p:cNvSpPr txBox="1"/>
          <p:nvPr/>
        </p:nvSpPr>
        <p:spPr>
          <a:xfrm>
            <a:off x="4208727" y="659363"/>
            <a:ext cx="1389219" cy="324772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Avenir Book" panose="02000503020000020003" pitchFamily="2" charset="0"/>
              </a:rPr>
              <a:t>Amount A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C237096-13FD-2940-86E1-22F9D19FFB6B}"/>
              </a:ext>
            </a:extLst>
          </p:cNvPr>
          <p:cNvSpPr txBox="1"/>
          <p:nvPr/>
        </p:nvSpPr>
        <p:spPr>
          <a:xfrm>
            <a:off x="6015594" y="1866262"/>
            <a:ext cx="41306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venir Book" panose="02000503020000020003" pitchFamily="2" charset="0"/>
              </a:rPr>
              <a:t>Total worldwide profit margin (Z)</a:t>
            </a:r>
          </a:p>
          <a:p>
            <a:pPr algn="ctr"/>
            <a:r>
              <a:rPr lang="en-US" dirty="0">
                <a:latin typeface="Avenir Book" panose="02000503020000020003" pitchFamily="2" charset="0"/>
              </a:rPr>
              <a:t>$30/$125</a:t>
            </a:r>
          </a:p>
          <a:p>
            <a:pPr algn="ctr"/>
            <a:r>
              <a:rPr lang="en-US" sz="2400" b="1" dirty="0">
                <a:latin typeface="Avenir Book" panose="02000503020000020003" pitchFamily="2" charset="0"/>
              </a:rPr>
              <a:t>24%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FF8F10-97F7-B442-A22B-5DEF0FC70CAD}"/>
              </a:ext>
            </a:extLst>
          </p:cNvPr>
          <p:cNvSpPr/>
          <p:nvPr/>
        </p:nvSpPr>
        <p:spPr>
          <a:xfrm>
            <a:off x="5424446" y="1054975"/>
            <a:ext cx="6759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Avenir Book" panose="02000503020000020003" pitchFamily="2" charset="0"/>
              </a:rPr>
              <a:t>Step 1:</a:t>
            </a:r>
            <a:r>
              <a:rPr lang="en-US" b="1" i="1" dirty="0">
                <a:solidFill>
                  <a:srgbClr val="0070C0"/>
                </a:solidFill>
                <a:latin typeface="Avenir Book" panose="02000503020000020003" pitchFamily="2" charset="0"/>
              </a:rPr>
              <a:t>  split profit margin into routine and non-routine portions</a:t>
            </a:r>
            <a:endParaRPr lang="en-US" dirty="0">
              <a:solidFill>
                <a:srgbClr val="0070C0"/>
              </a:solidFill>
              <a:latin typeface="Avenir Book" panose="02000503020000020003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64AD840-56E4-F848-9543-D6390D374941}"/>
              </a:ext>
            </a:extLst>
          </p:cNvPr>
          <p:cNvSpPr txBox="1"/>
          <p:nvPr/>
        </p:nvSpPr>
        <p:spPr>
          <a:xfrm>
            <a:off x="4014001" y="81437"/>
            <a:ext cx="8134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Example: Group X with $30 of </a:t>
            </a:r>
            <a:r>
              <a:rPr lang="en-US" sz="2200" dirty="0" err="1">
                <a:solidFill>
                  <a:srgbClr val="0070C0"/>
                </a:solidFill>
                <a:latin typeface="Avenir Book" panose="02000503020000020003" pitchFamily="2" charset="0"/>
              </a:rPr>
              <a:t>ww</a:t>
            </a:r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 profit on $125 in </a:t>
            </a:r>
            <a:r>
              <a:rPr lang="en-US" sz="2200" dirty="0" err="1">
                <a:solidFill>
                  <a:srgbClr val="0070C0"/>
                </a:solidFill>
                <a:latin typeface="Avenir Book" panose="02000503020000020003" pitchFamily="2" charset="0"/>
              </a:rPr>
              <a:t>ww</a:t>
            </a:r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 sales</a:t>
            </a:r>
            <a:endParaRPr lang="en-US" sz="2200" b="1" i="1" dirty="0">
              <a:solidFill>
                <a:srgbClr val="A20605"/>
              </a:solidFill>
              <a:latin typeface="Avenir Book" panose="02000503020000020003" pitchFamily="2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508F06C-609F-8A49-BC37-B651DCD35923}"/>
              </a:ext>
            </a:extLst>
          </p:cNvPr>
          <p:cNvSpPr/>
          <p:nvPr/>
        </p:nvSpPr>
        <p:spPr>
          <a:xfrm>
            <a:off x="2874823" y="231765"/>
            <a:ext cx="905320" cy="8032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P Co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EBE1C74-822A-4D42-92D5-2D2B4CC0A571}"/>
              </a:ext>
            </a:extLst>
          </p:cNvPr>
          <p:cNvSpPr/>
          <p:nvPr/>
        </p:nvSpPr>
        <p:spPr>
          <a:xfrm>
            <a:off x="2806706" y="2881925"/>
            <a:ext cx="1020230" cy="82740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Q Co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0C52FEE-7316-DB41-B7FB-43011A7C7F85}"/>
              </a:ext>
            </a:extLst>
          </p:cNvPr>
          <p:cNvCxnSpPr>
            <a:cxnSpLocks/>
          </p:cNvCxnSpPr>
          <p:nvPr/>
        </p:nvCxnSpPr>
        <p:spPr>
          <a:xfrm flipV="1">
            <a:off x="145978" y="5012827"/>
            <a:ext cx="3798157" cy="1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68277B9F-3C0E-FE48-B2E5-A07C7479EF80}"/>
              </a:ext>
            </a:extLst>
          </p:cNvPr>
          <p:cNvSpPr txBox="1"/>
          <p:nvPr/>
        </p:nvSpPr>
        <p:spPr>
          <a:xfrm>
            <a:off x="155575" y="1394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Avenir Book" panose="02000503020000020003" pitchFamily="2" charset="0"/>
              </a:rPr>
              <a:t>Jurisdiction 1 (</a:t>
            </a:r>
            <a:r>
              <a:rPr lang="en-US" i="1" dirty="0">
                <a:solidFill>
                  <a:srgbClr val="00B050"/>
                </a:solidFill>
                <a:latin typeface="Avenir Book" panose="02000503020000020003" pitchFamily="2" charset="0"/>
              </a:rPr>
              <a:t>J1)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8B479D1-D6B8-C545-9097-77D78595B2FB}"/>
              </a:ext>
            </a:extLst>
          </p:cNvPr>
          <p:cNvSpPr txBox="1"/>
          <p:nvPr/>
        </p:nvSpPr>
        <p:spPr>
          <a:xfrm>
            <a:off x="155575" y="263794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Jurisdiction 2 (</a:t>
            </a:r>
            <a:r>
              <a:rPr lang="en-US" i="1" dirty="0">
                <a:solidFill>
                  <a:srgbClr val="7030A0"/>
                </a:solidFill>
                <a:latin typeface="Avenir Book" panose="02000503020000020003" pitchFamily="2" charset="0"/>
              </a:rPr>
              <a:t>J2)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B481DB2-133F-6042-A52F-682735D2E4EF}"/>
              </a:ext>
            </a:extLst>
          </p:cNvPr>
          <p:cNvSpPr txBox="1"/>
          <p:nvPr/>
        </p:nvSpPr>
        <p:spPr>
          <a:xfrm>
            <a:off x="155575" y="5118599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venir Book" panose="02000503020000020003" pitchFamily="2" charset="0"/>
              </a:rPr>
              <a:t>Jurisdiction 3 (</a:t>
            </a:r>
            <a:r>
              <a:rPr lang="en-US" i="1" dirty="0">
                <a:solidFill>
                  <a:schemeClr val="accent2"/>
                </a:solidFill>
                <a:latin typeface="Avenir Book" panose="02000503020000020003" pitchFamily="2" charset="0"/>
              </a:rPr>
              <a:t>J3)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EDFE613-ED8C-774E-8DAB-BF17880D6705}"/>
              </a:ext>
            </a:extLst>
          </p:cNvPr>
          <p:cNvCxnSpPr>
            <a:cxnSpLocks/>
          </p:cNvCxnSpPr>
          <p:nvPr/>
        </p:nvCxnSpPr>
        <p:spPr>
          <a:xfrm flipV="1">
            <a:off x="199344" y="2541637"/>
            <a:ext cx="3750087" cy="65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20A7321-936A-C245-96B1-18BC2B012DAE}"/>
              </a:ext>
            </a:extLst>
          </p:cNvPr>
          <p:cNvCxnSpPr>
            <a:stCxn id="124" idx="2"/>
            <a:endCxn id="125" idx="0"/>
          </p:cNvCxnSpPr>
          <p:nvPr/>
        </p:nvCxnSpPr>
        <p:spPr>
          <a:xfrm flipH="1">
            <a:off x="3316821" y="1034981"/>
            <a:ext cx="10662" cy="1846944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E381A6E3-54A5-684D-B5E9-DE7A98E7CB43}"/>
              </a:ext>
            </a:extLst>
          </p:cNvPr>
          <p:cNvSpPr/>
          <p:nvPr/>
        </p:nvSpPr>
        <p:spPr>
          <a:xfrm>
            <a:off x="4437005" y="5171239"/>
            <a:ext cx="7439377" cy="1605324"/>
          </a:xfrm>
          <a:prstGeom prst="wedgeRoundRectCallout">
            <a:avLst>
              <a:gd name="adj1" fmla="val -21698"/>
              <a:gd name="adj2" fmla="val -38839"/>
              <a:gd name="adj3" fmla="val 16667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latin typeface="Avenir Book" panose="02000503020000020003" pitchFamily="2" charset="0"/>
              </a:rPr>
              <a:t>Notes</a:t>
            </a:r>
          </a:p>
          <a:p>
            <a:r>
              <a:rPr lang="en-US" sz="1200" b="1" dirty="0">
                <a:latin typeface="Avenir Book" panose="02000503020000020003" pitchFamily="2" charset="0"/>
              </a:rPr>
              <a:t>1. OECD examines impact of Amount A under routine profit thresholds of either 10% or 20% (X), yielding a remainder of either 90% or 80% as nonroutine profit (Y). See Impact Assessment slide 12.</a:t>
            </a:r>
          </a:p>
          <a:p>
            <a:r>
              <a:rPr lang="en-US" sz="1200" b="1" dirty="0">
                <a:latin typeface="Avenir Book" panose="02000503020000020003" pitchFamily="2" charset="0"/>
              </a:rPr>
              <a:t>2. KPMG Analysis suggests that a 10% routine profit margin would be too low to afford residual profit for reallocation to market jurisdictions for companies with worldwide profit margins (Z) of 26% or less (calculations on file with author).</a:t>
            </a:r>
          </a:p>
          <a:p>
            <a:r>
              <a:rPr lang="en-US" sz="1200" b="1" dirty="0">
                <a:latin typeface="Avenir Book" panose="02000503020000020003" pitchFamily="2" charset="0"/>
              </a:rPr>
              <a:t>3. This example therefore uses the OECD 20% figure.</a:t>
            </a:r>
          </a:p>
        </p:txBody>
      </p:sp>
      <p:cxnSp>
        <p:nvCxnSpPr>
          <p:cNvPr id="6" name="Elbow Connector 5">
            <a:extLst>
              <a:ext uri="{FF2B5EF4-FFF2-40B4-BE49-F238E27FC236}">
                <a16:creationId xmlns:a16="http://schemas.microsoft.com/office/drawing/2014/main" id="{1D92E3EB-DC83-2341-86C5-CEEFD7422889}"/>
              </a:ext>
            </a:extLst>
          </p:cNvPr>
          <p:cNvCxnSpPr>
            <a:cxnSpLocks/>
            <a:stCxn id="53" idx="2"/>
            <a:endCxn id="54" idx="0"/>
          </p:cNvCxnSpPr>
          <p:nvPr/>
        </p:nvCxnSpPr>
        <p:spPr>
          <a:xfrm rot="5400000">
            <a:off x="6967505" y="2323345"/>
            <a:ext cx="554840" cy="1672000"/>
          </a:xfrm>
          <a:prstGeom prst="bentConnector3">
            <a:avLst>
              <a:gd name="adj1" fmla="val 50000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7B940FDE-8B66-9C47-98CF-1FF62DA70306}"/>
              </a:ext>
            </a:extLst>
          </p:cNvPr>
          <p:cNvCxnSpPr>
            <a:cxnSpLocks/>
            <a:stCxn id="53" idx="2"/>
            <a:endCxn id="55" idx="0"/>
          </p:cNvCxnSpPr>
          <p:nvPr/>
        </p:nvCxnSpPr>
        <p:spPr>
          <a:xfrm rot="16200000" flipH="1">
            <a:off x="8661357" y="2301492"/>
            <a:ext cx="554840" cy="1715705"/>
          </a:xfrm>
          <a:prstGeom prst="bentConnector3">
            <a:avLst>
              <a:gd name="adj1" fmla="val 50000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6803883C-0F01-9146-88E4-5902B6FC85CC}"/>
              </a:ext>
            </a:extLst>
          </p:cNvPr>
          <p:cNvCxnSpPr>
            <a:cxnSpLocks/>
            <a:stCxn id="73" idx="2"/>
            <a:endCxn id="14" idx="1"/>
          </p:cNvCxnSpPr>
          <p:nvPr/>
        </p:nvCxnSpPr>
        <p:spPr>
          <a:xfrm rot="16200000" flipH="1">
            <a:off x="5036138" y="851333"/>
            <a:ext cx="255506" cy="521109"/>
          </a:xfrm>
          <a:prstGeom prst="bentConnector2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DCF37A4-6E19-D84C-BF0E-30634F40442A}"/>
              </a:ext>
            </a:extLst>
          </p:cNvPr>
          <p:cNvSpPr txBox="1"/>
          <p:nvPr/>
        </p:nvSpPr>
        <p:spPr>
          <a:xfrm>
            <a:off x="5249875" y="3436765"/>
            <a:ext cx="2318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venir Book" panose="02000503020000020003" pitchFamily="2" charset="0"/>
              </a:rPr>
              <a:t>Routine portion (X)</a:t>
            </a:r>
          </a:p>
          <a:p>
            <a:pPr algn="ctr"/>
            <a:r>
              <a:rPr lang="en-US" dirty="0">
                <a:latin typeface="Avenir Book" panose="02000503020000020003" pitchFamily="2" charset="0"/>
              </a:rPr>
              <a:t>24% x 20% </a:t>
            </a:r>
          </a:p>
          <a:p>
            <a:pPr algn="ctr"/>
            <a:r>
              <a:rPr lang="en-US" sz="2400" b="1" dirty="0">
                <a:latin typeface="Avenir Book" panose="02000503020000020003" pitchFamily="2" charset="0"/>
              </a:rPr>
              <a:t>4.8%</a:t>
            </a:r>
            <a:r>
              <a:rPr lang="en-US" dirty="0">
                <a:latin typeface="Avenir Book" panose="02000503020000020003" pitchFamily="2" charset="0"/>
              </a:rPr>
              <a:t> </a:t>
            </a:r>
          </a:p>
          <a:p>
            <a:pPr algn="ctr"/>
            <a:r>
              <a:rPr lang="en-US" sz="2400" b="1" dirty="0">
                <a:latin typeface="Avenir Book" panose="02000503020000020003" pitchFamily="2" charset="0"/>
              </a:rPr>
              <a:t>$6</a:t>
            </a:r>
          </a:p>
          <a:p>
            <a:pPr algn="ctr"/>
            <a:endParaRPr lang="en-US" i="1" dirty="0">
              <a:latin typeface="Avenir Book" panose="02000503020000020003" pitchFamily="2" charset="0"/>
            </a:endParaRP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D4B06652-740E-3F43-9C6D-68344BDCB7E9}"/>
              </a:ext>
            </a:extLst>
          </p:cNvPr>
          <p:cNvSpPr/>
          <p:nvPr/>
        </p:nvSpPr>
        <p:spPr>
          <a:xfrm>
            <a:off x="9312634" y="4196418"/>
            <a:ext cx="2304599" cy="740116"/>
          </a:xfrm>
          <a:prstGeom prst="rightArrow">
            <a:avLst>
              <a:gd name="adj1" fmla="val 55808"/>
              <a:gd name="adj2" fmla="val 50000"/>
            </a:avLst>
          </a:prstGeom>
          <a:solidFill>
            <a:srgbClr val="0070C0"/>
          </a:solidFill>
          <a:ln w="38100">
            <a:solidFill>
              <a:srgbClr val="0070C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0" tIns="46800" rIns="0" rtlCol="0" anchor="ctr"/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Proceed to </a:t>
            </a:r>
          </a:p>
          <a:p>
            <a:pPr algn="ctr"/>
            <a:r>
              <a:rPr lang="en-US" sz="1200" b="1" dirty="0">
                <a:latin typeface="Avenir Book" panose="02000503020000020003" pitchFamily="2" charset="0"/>
              </a:rPr>
              <a:t>Amt A step 2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9854C87C-5D5D-5D48-8DC1-0192037DCA86}"/>
              </a:ext>
            </a:extLst>
          </p:cNvPr>
          <p:cNvSpPr/>
          <p:nvPr/>
        </p:nvSpPr>
        <p:spPr>
          <a:xfrm>
            <a:off x="9376135" y="4387850"/>
            <a:ext cx="939800" cy="3649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B1669EE-6AB2-2A47-98C0-442A26268AE1}"/>
              </a:ext>
            </a:extLst>
          </p:cNvPr>
          <p:cNvSpPr txBox="1"/>
          <p:nvPr/>
        </p:nvSpPr>
        <p:spPr>
          <a:xfrm>
            <a:off x="8425641" y="3436765"/>
            <a:ext cx="2741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venir Book" panose="02000503020000020003" pitchFamily="2" charset="0"/>
              </a:rPr>
              <a:t>Nonroutine portion (Y)</a:t>
            </a:r>
          </a:p>
          <a:p>
            <a:pPr algn="ctr"/>
            <a:r>
              <a:rPr lang="en-US" dirty="0">
                <a:latin typeface="Avenir Book" panose="02000503020000020003" pitchFamily="2" charset="0"/>
              </a:rPr>
              <a:t>24% x 80%</a:t>
            </a:r>
            <a:endParaRPr lang="en-US" dirty="0">
              <a:highlight>
                <a:srgbClr val="FFFF00"/>
              </a:highlight>
              <a:latin typeface="Avenir Book" panose="02000503020000020003" pitchFamily="2" charset="0"/>
            </a:endParaRPr>
          </a:p>
          <a:p>
            <a:pPr algn="ctr"/>
            <a:r>
              <a:rPr lang="en-US" sz="2400" b="1" dirty="0">
                <a:latin typeface="Avenir Book" panose="02000503020000020003" pitchFamily="2" charset="0"/>
              </a:rPr>
              <a:t>19.2% </a:t>
            </a:r>
          </a:p>
          <a:p>
            <a:pPr algn="ctr"/>
            <a:r>
              <a:rPr lang="en-US" sz="2400" b="1" dirty="0">
                <a:latin typeface="Avenir Book" panose="02000503020000020003" pitchFamily="2" charset="0"/>
              </a:rPr>
              <a:t>$24</a:t>
            </a:r>
            <a:endParaRPr lang="en-US" sz="2400" b="1" baseline="300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25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53" grpId="0"/>
      <p:bldP spid="14" grpId="0"/>
      <p:bldP spid="3" grpId="0" animBg="1"/>
      <p:bldP spid="3" grpId="1" animBg="1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E1C0D92-9E74-D243-810C-DB77523922F9}"/>
              </a:ext>
            </a:extLst>
          </p:cNvPr>
          <p:cNvSpPr/>
          <p:nvPr/>
        </p:nvSpPr>
        <p:spPr>
          <a:xfrm>
            <a:off x="5435857" y="1070451"/>
            <a:ext cx="850230" cy="319049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01CB5F-9143-9642-9E3E-D92CADBB7153}"/>
              </a:ext>
            </a:extLst>
          </p:cNvPr>
          <p:cNvSpPr txBox="1"/>
          <p:nvPr/>
        </p:nvSpPr>
        <p:spPr>
          <a:xfrm>
            <a:off x="4208727" y="659363"/>
            <a:ext cx="1389219" cy="324772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Avenir Book" panose="02000503020000020003" pitchFamily="2" charset="0"/>
              </a:rPr>
              <a:t>Amount A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9AC11C8E-359F-B24F-B0CE-93AC32B7F9D9}"/>
              </a:ext>
            </a:extLst>
          </p:cNvPr>
          <p:cNvCxnSpPr>
            <a:cxnSpLocks/>
            <a:stCxn id="31" idx="2"/>
          </p:cNvCxnSpPr>
          <p:nvPr/>
        </p:nvCxnSpPr>
        <p:spPr>
          <a:xfrm rot="16200000" flipH="1">
            <a:off x="5036138" y="851333"/>
            <a:ext cx="255506" cy="521109"/>
          </a:xfrm>
          <a:prstGeom prst="bentConnector2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086C6926-4638-BA42-BF71-7D10D73F1757}"/>
              </a:ext>
            </a:extLst>
          </p:cNvPr>
          <p:cNvSpPr/>
          <p:nvPr/>
        </p:nvSpPr>
        <p:spPr>
          <a:xfrm>
            <a:off x="5435857" y="1058876"/>
            <a:ext cx="5881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Avenir Book" panose="02000503020000020003" pitchFamily="2" charset="0"/>
              </a:rPr>
              <a:t>Step 2:</a:t>
            </a:r>
            <a:r>
              <a:rPr lang="en-US" b="1" i="1" dirty="0">
                <a:solidFill>
                  <a:srgbClr val="0070C0"/>
                </a:solidFill>
                <a:latin typeface="Avenir Book" panose="02000503020000020003" pitchFamily="2" charset="0"/>
              </a:rPr>
              <a:t>  split nonroutine portion to isolate market share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3B521FE-B416-3843-BA9F-42ECEEEA5EAB}"/>
              </a:ext>
            </a:extLst>
          </p:cNvPr>
          <p:cNvSpPr txBox="1"/>
          <p:nvPr/>
        </p:nvSpPr>
        <p:spPr>
          <a:xfrm>
            <a:off x="5558298" y="3638295"/>
            <a:ext cx="1513556" cy="1436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  <a:latin typeface="Avenir Book" panose="02000503020000020003" pitchFamily="2" charset="0"/>
              </a:rPr>
              <a:t>V</a:t>
            </a:r>
          </a:p>
          <a:p>
            <a:pPr algn="ctr"/>
            <a:r>
              <a:rPr lang="en-US" i="1" dirty="0">
                <a:solidFill>
                  <a:srgbClr val="00B050"/>
                </a:solidFill>
                <a:latin typeface="Avenir Book" panose="02000503020000020003" pitchFamily="2" charset="0"/>
              </a:rPr>
              <a:t>19.2% x 80%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  <a:latin typeface="Avenir Book" panose="02000503020000020003" pitchFamily="2" charset="0"/>
              </a:rPr>
              <a:t>15.36%</a:t>
            </a:r>
          </a:p>
          <a:p>
            <a:pPr algn="ctr">
              <a:spcBef>
                <a:spcPts val="400"/>
              </a:spcBef>
            </a:pPr>
            <a:r>
              <a:rPr lang="en-US" sz="2400" b="1" dirty="0">
                <a:solidFill>
                  <a:srgbClr val="00B050"/>
                </a:solidFill>
                <a:latin typeface="Avenir Book" panose="02000503020000020003" pitchFamily="2" charset="0"/>
              </a:rPr>
              <a:t>$19.20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64AD840-56E4-F848-9543-D6390D374941}"/>
              </a:ext>
            </a:extLst>
          </p:cNvPr>
          <p:cNvSpPr txBox="1"/>
          <p:nvPr/>
        </p:nvSpPr>
        <p:spPr>
          <a:xfrm>
            <a:off x="4014001" y="81437"/>
            <a:ext cx="8134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Example: Group X with $30 of </a:t>
            </a:r>
            <a:r>
              <a:rPr lang="en-US" sz="2200" dirty="0" err="1">
                <a:solidFill>
                  <a:srgbClr val="0070C0"/>
                </a:solidFill>
                <a:latin typeface="Avenir Book" panose="02000503020000020003" pitchFamily="2" charset="0"/>
              </a:rPr>
              <a:t>ww</a:t>
            </a:r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 profit on $125 in </a:t>
            </a:r>
            <a:r>
              <a:rPr lang="en-US" sz="2200" dirty="0" err="1">
                <a:solidFill>
                  <a:srgbClr val="0070C0"/>
                </a:solidFill>
                <a:latin typeface="Avenir Book" panose="02000503020000020003" pitchFamily="2" charset="0"/>
              </a:rPr>
              <a:t>ww</a:t>
            </a:r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 sales</a:t>
            </a:r>
            <a:endParaRPr lang="en-US" sz="2200" b="1" i="1" dirty="0">
              <a:solidFill>
                <a:srgbClr val="A20605"/>
              </a:solidFill>
              <a:latin typeface="Avenir Book" panose="02000503020000020003" pitchFamily="2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508F06C-609F-8A49-BC37-B651DCD35923}"/>
              </a:ext>
            </a:extLst>
          </p:cNvPr>
          <p:cNvSpPr/>
          <p:nvPr/>
        </p:nvSpPr>
        <p:spPr>
          <a:xfrm>
            <a:off x="2874823" y="231765"/>
            <a:ext cx="905320" cy="8032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P Co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EBE1C74-822A-4D42-92D5-2D2B4CC0A571}"/>
              </a:ext>
            </a:extLst>
          </p:cNvPr>
          <p:cNvSpPr/>
          <p:nvPr/>
        </p:nvSpPr>
        <p:spPr>
          <a:xfrm>
            <a:off x="2806706" y="2881925"/>
            <a:ext cx="1020230" cy="82740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Q Co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0C52FEE-7316-DB41-B7FB-43011A7C7F85}"/>
              </a:ext>
            </a:extLst>
          </p:cNvPr>
          <p:cNvCxnSpPr>
            <a:cxnSpLocks/>
          </p:cNvCxnSpPr>
          <p:nvPr/>
        </p:nvCxnSpPr>
        <p:spPr>
          <a:xfrm flipV="1">
            <a:off x="145978" y="5012827"/>
            <a:ext cx="3798157" cy="1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68277B9F-3C0E-FE48-B2E5-A07C7479EF80}"/>
              </a:ext>
            </a:extLst>
          </p:cNvPr>
          <p:cNvSpPr txBox="1"/>
          <p:nvPr/>
        </p:nvSpPr>
        <p:spPr>
          <a:xfrm>
            <a:off x="155575" y="1394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Avenir Book" panose="02000503020000020003" pitchFamily="2" charset="0"/>
              </a:rPr>
              <a:t>Jurisdiction 1 (</a:t>
            </a:r>
            <a:r>
              <a:rPr lang="en-US" i="1" dirty="0">
                <a:solidFill>
                  <a:srgbClr val="00B050"/>
                </a:solidFill>
                <a:latin typeface="Avenir Book" panose="02000503020000020003" pitchFamily="2" charset="0"/>
              </a:rPr>
              <a:t>J1)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8B479D1-D6B8-C545-9097-77D78595B2FB}"/>
              </a:ext>
            </a:extLst>
          </p:cNvPr>
          <p:cNvSpPr txBox="1"/>
          <p:nvPr/>
        </p:nvSpPr>
        <p:spPr>
          <a:xfrm>
            <a:off x="155575" y="263794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Jurisdiction 2 (</a:t>
            </a:r>
            <a:r>
              <a:rPr lang="en-US" i="1" dirty="0">
                <a:solidFill>
                  <a:srgbClr val="7030A0"/>
                </a:solidFill>
                <a:latin typeface="Avenir Book" panose="02000503020000020003" pitchFamily="2" charset="0"/>
              </a:rPr>
              <a:t>J2)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B481DB2-133F-6042-A52F-682735D2E4EF}"/>
              </a:ext>
            </a:extLst>
          </p:cNvPr>
          <p:cNvSpPr txBox="1"/>
          <p:nvPr/>
        </p:nvSpPr>
        <p:spPr>
          <a:xfrm>
            <a:off x="155575" y="5118599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venir Book" panose="02000503020000020003" pitchFamily="2" charset="0"/>
              </a:rPr>
              <a:t>Jurisdiction 3 (</a:t>
            </a:r>
            <a:r>
              <a:rPr lang="en-US" i="1" dirty="0">
                <a:solidFill>
                  <a:schemeClr val="accent2"/>
                </a:solidFill>
                <a:latin typeface="Avenir Book" panose="02000503020000020003" pitchFamily="2" charset="0"/>
              </a:rPr>
              <a:t>J3)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EDFE613-ED8C-774E-8DAB-BF17880D6705}"/>
              </a:ext>
            </a:extLst>
          </p:cNvPr>
          <p:cNvCxnSpPr>
            <a:cxnSpLocks/>
          </p:cNvCxnSpPr>
          <p:nvPr/>
        </p:nvCxnSpPr>
        <p:spPr>
          <a:xfrm flipV="1">
            <a:off x="199344" y="2541637"/>
            <a:ext cx="3750087" cy="65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20A7321-936A-C245-96B1-18BC2B012DAE}"/>
              </a:ext>
            </a:extLst>
          </p:cNvPr>
          <p:cNvCxnSpPr>
            <a:stCxn id="124" idx="2"/>
            <a:endCxn id="125" idx="0"/>
          </p:cNvCxnSpPr>
          <p:nvPr/>
        </p:nvCxnSpPr>
        <p:spPr>
          <a:xfrm flipH="1">
            <a:off x="3316821" y="1034981"/>
            <a:ext cx="10662" cy="1846944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089A41E3-382F-464A-92A0-86B55A757260}"/>
              </a:ext>
            </a:extLst>
          </p:cNvPr>
          <p:cNvSpPr txBox="1"/>
          <p:nvPr/>
        </p:nvSpPr>
        <p:spPr>
          <a:xfrm>
            <a:off x="162898" y="989860"/>
            <a:ext cx="2084139" cy="654467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noAutofit/>
          </a:bodyPr>
          <a:lstStyle/>
          <a:p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Amount A: </a:t>
            </a:r>
          </a:p>
          <a:p>
            <a:pPr algn="r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V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401F8352-026C-464A-B256-FDD5267D53FC}"/>
              </a:ext>
            </a:extLst>
          </p:cNvPr>
          <p:cNvSpPr txBox="1"/>
          <p:nvPr/>
        </p:nvSpPr>
        <p:spPr>
          <a:xfrm>
            <a:off x="2316163" y="1235704"/>
            <a:ext cx="931480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$19.20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999F91F-ACEE-4A49-BA13-A318ADBC2D10}"/>
              </a:ext>
            </a:extLst>
          </p:cNvPr>
          <p:cNvSpPr txBox="1"/>
          <p:nvPr/>
        </p:nvSpPr>
        <p:spPr>
          <a:xfrm>
            <a:off x="6409759" y="1938707"/>
            <a:ext cx="27419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venir Book" panose="02000503020000020003" pitchFamily="2" charset="0"/>
              </a:rPr>
              <a:t>Nonroutine portion (Y)</a:t>
            </a:r>
          </a:p>
          <a:p>
            <a:pPr algn="ctr"/>
            <a:r>
              <a:rPr lang="en-US" sz="2400" b="1" dirty="0">
                <a:latin typeface="Avenir Book" panose="02000503020000020003" pitchFamily="2" charset="0"/>
              </a:rPr>
              <a:t>19.2%</a:t>
            </a:r>
          </a:p>
          <a:p>
            <a:pPr algn="ctr"/>
            <a:r>
              <a:rPr lang="en-US" sz="2400" b="1" dirty="0">
                <a:latin typeface="Avenir Book" panose="02000503020000020003" pitchFamily="2" charset="0"/>
              </a:rPr>
              <a:t>$24</a:t>
            </a:r>
          </a:p>
        </p:txBody>
      </p: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8F2712FA-51AF-2347-ADEF-A7E65ED3F55F}"/>
              </a:ext>
            </a:extLst>
          </p:cNvPr>
          <p:cNvCxnSpPr>
            <a:cxnSpLocks/>
            <a:stCxn id="62" idx="2"/>
            <a:endCxn id="61" idx="0"/>
          </p:cNvCxnSpPr>
          <p:nvPr/>
        </p:nvCxnSpPr>
        <p:spPr>
          <a:xfrm rot="16200000" flipH="1">
            <a:off x="8397157" y="2430293"/>
            <a:ext cx="591592" cy="1824411"/>
          </a:xfrm>
          <a:prstGeom prst="bentConnector3">
            <a:avLst>
              <a:gd name="adj1" fmla="val 50000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EF824081-9438-5746-86DB-B9559F716878}"/>
              </a:ext>
            </a:extLst>
          </p:cNvPr>
          <p:cNvCxnSpPr>
            <a:cxnSpLocks/>
            <a:stCxn id="62" idx="2"/>
            <a:endCxn id="60" idx="0"/>
          </p:cNvCxnSpPr>
          <p:nvPr/>
        </p:nvCxnSpPr>
        <p:spPr>
          <a:xfrm rot="5400000">
            <a:off x="6752116" y="2609663"/>
            <a:ext cx="591592" cy="1465672"/>
          </a:xfrm>
          <a:prstGeom prst="bentConnector3">
            <a:avLst>
              <a:gd name="adj1" fmla="val 50000"/>
            </a:avLst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ular Callout 79">
            <a:extLst>
              <a:ext uri="{FF2B5EF4-FFF2-40B4-BE49-F238E27FC236}">
                <a16:creationId xmlns:a16="http://schemas.microsoft.com/office/drawing/2014/main" id="{E7D11E80-5BAF-A541-958E-E8B029F9DB3D}"/>
              </a:ext>
            </a:extLst>
          </p:cNvPr>
          <p:cNvSpPr/>
          <p:nvPr/>
        </p:nvSpPr>
        <p:spPr>
          <a:xfrm>
            <a:off x="5139884" y="5546164"/>
            <a:ext cx="6331233" cy="1126104"/>
          </a:xfrm>
          <a:prstGeom prst="wedgeRoundRectCallout">
            <a:avLst>
              <a:gd name="adj1" fmla="val -21698"/>
              <a:gd name="adj2" fmla="val -38839"/>
              <a:gd name="adj3" fmla="val 16667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latin typeface="Avenir Book" panose="02000503020000020003" pitchFamily="2" charset="0"/>
              </a:rPr>
              <a:t>Notes</a:t>
            </a:r>
          </a:p>
          <a:p>
            <a:pPr marL="228600" indent="-228600">
              <a:buAutoNum type="arabicPeriod"/>
            </a:pPr>
            <a:r>
              <a:rPr lang="en-US" sz="1200" b="1" dirty="0">
                <a:latin typeface="Avenir Book" panose="02000503020000020003" pitchFamily="2" charset="0"/>
              </a:rPr>
              <a:t>OECD analysis provides 20% of nonroutine profits subject to redistribution among market countries (W). See Impact Assessment slide 12.</a:t>
            </a:r>
          </a:p>
          <a:p>
            <a:pPr marL="228600" indent="-228600">
              <a:buAutoNum type="arabicPeriod"/>
            </a:pPr>
            <a:r>
              <a:rPr lang="en-US" sz="1200" b="1" dirty="0">
                <a:latin typeface="Avenir Book" panose="02000503020000020003" pitchFamily="2" charset="0"/>
              </a:rPr>
              <a:t>Remaining nonroutine profits (V) are presumably allocated according to existing arms’ length rules. To simplify, this example allocates all remainders to J1.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6B8A7F65-2A31-AC48-A80E-0A4318AE49C6}"/>
              </a:ext>
            </a:extLst>
          </p:cNvPr>
          <p:cNvSpPr/>
          <p:nvPr/>
        </p:nvSpPr>
        <p:spPr>
          <a:xfrm>
            <a:off x="5727245" y="4594946"/>
            <a:ext cx="1166877" cy="412859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A78D4D3-BF3B-C141-9F7E-12ECD2A0E85D}"/>
              </a:ext>
            </a:extLst>
          </p:cNvPr>
          <p:cNvSpPr/>
          <p:nvPr/>
        </p:nvSpPr>
        <p:spPr>
          <a:xfrm>
            <a:off x="5727244" y="4977002"/>
            <a:ext cx="1166877" cy="412859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Allocate to J1</a:t>
            </a:r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C960922D-023A-6647-838E-0CB060A53471}"/>
              </a:ext>
            </a:extLst>
          </p:cNvPr>
          <p:cNvSpPr/>
          <p:nvPr/>
        </p:nvSpPr>
        <p:spPr>
          <a:xfrm>
            <a:off x="9090135" y="4447228"/>
            <a:ext cx="2304599" cy="740116"/>
          </a:xfrm>
          <a:prstGeom prst="rightArrow">
            <a:avLst>
              <a:gd name="adj1" fmla="val 55808"/>
              <a:gd name="adj2" fmla="val 50000"/>
            </a:avLst>
          </a:prstGeom>
          <a:solidFill>
            <a:srgbClr val="0070C0"/>
          </a:solidFill>
          <a:ln w="38100">
            <a:solidFill>
              <a:srgbClr val="0070C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0" tIns="46800" rIns="0" rtlCol="0" anchor="ctr"/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Proceed to </a:t>
            </a:r>
          </a:p>
          <a:p>
            <a:pPr algn="ctr"/>
            <a:r>
              <a:rPr lang="en-US" sz="1200" b="1" dirty="0">
                <a:latin typeface="Avenir Book" panose="02000503020000020003" pitchFamily="2" charset="0"/>
              </a:rPr>
              <a:t>Amt A step 3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B444DC29-683E-5D4A-AEEA-9790798B9777}"/>
              </a:ext>
            </a:extLst>
          </p:cNvPr>
          <p:cNvSpPr/>
          <p:nvPr/>
        </p:nvSpPr>
        <p:spPr>
          <a:xfrm>
            <a:off x="9153636" y="4638660"/>
            <a:ext cx="939800" cy="3649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16B6D45-626D-C340-980B-BC11E8A2E65E}"/>
              </a:ext>
            </a:extLst>
          </p:cNvPr>
          <p:cNvSpPr txBox="1"/>
          <p:nvPr/>
        </p:nvSpPr>
        <p:spPr>
          <a:xfrm>
            <a:off x="8848381" y="3638295"/>
            <a:ext cx="1513556" cy="1436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0070C0"/>
                </a:solidFill>
                <a:latin typeface="Avenir Book" panose="02000503020000020003" pitchFamily="2" charset="0"/>
              </a:rPr>
              <a:t>W</a:t>
            </a:r>
          </a:p>
          <a:p>
            <a:pPr algn="ctr"/>
            <a:r>
              <a:rPr lang="en-US" i="1" dirty="0">
                <a:solidFill>
                  <a:srgbClr val="0070C0"/>
                </a:solidFill>
                <a:latin typeface="Avenir Book" panose="02000503020000020003" pitchFamily="2" charset="0"/>
              </a:rPr>
              <a:t>19.2% x 20%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Avenir Book" panose="02000503020000020003" pitchFamily="2" charset="0"/>
              </a:rPr>
              <a:t>3.84%</a:t>
            </a:r>
          </a:p>
          <a:p>
            <a:pPr algn="ctr">
              <a:spcBef>
                <a:spcPts val="400"/>
              </a:spcBef>
            </a:pPr>
            <a:r>
              <a:rPr lang="en-US" sz="2400" b="1" dirty="0">
                <a:solidFill>
                  <a:srgbClr val="0070C0"/>
                </a:solidFill>
                <a:latin typeface="Avenir Book" panose="02000503020000020003" pitchFamily="2" charset="0"/>
              </a:rPr>
              <a:t>$4.80</a:t>
            </a:r>
            <a:endParaRPr lang="en-US" b="1" dirty="0">
              <a:solidFill>
                <a:srgbClr val="0070C0"/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31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1" grpId="0"/>
      <p:bldP spid="60" grpId="0"/>
      <p:bldP spid="134" grpId="0" animBg="1"/>
      <p:bldP spid="138" grpId="0" animBg="1"/>
      <p:bldP spid="62" grpId="0"/>
      <p:bldP spid="80" grpId="0" animBg="1"/>
      <p:bldP spid="80" grpId="1" animBg="1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ight Arrow 43">
            <a:extLst>
              <a:ext uri="{FF2B5EF4-FFF2-40B4-BE49-F238E27FC236}">
                <a16:creationId xmlns:a16="http://schemas.microsoft.com/office/drawing/2014/main" id="{C08D7CB4-CAAF-E242-8783-E1CF4FC70C2D}"/>
              </a:ext>
            </a:extLst>
          </p:cNvPr>
          <p:cNvSpPr/>
          <p:nvPr/>
        </p:nvSpPr>
        <p:spPr>
          <a:xfrm>
            <a:off x="9145074" y="6101629"/>
            <a:ext cx="2304599" cy="740116"/>
          </a:xfrm>
          <a:prstGeom prst="rightArrow">
            <a:avLst>
              <a:gd name="adj1" fmla="val 55808"/>
              <a:gd name="adj2" fmla="val 50000"/>
            </a:avLst>
          </a:prstGeom>
          <a:solidFill>
            <a:srgbClr val="C00000"/>
          </a:solidFill>
          <a:ln w="38100">
            <a:solidFill>
              <a:srgbClr val="C000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0" tIns="46800" rIns="0" rtlCol="0" anchor="ctr"/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Proceed to </a:t>
            </a:r>
          </a:p>
          <a:p>
            <a:pPr algn="ctr"/>
            <a:r>
              <a:rPr lang="en-US" sz="1200" b="1" dirty="0">
                <a:latin typeface="Avenir Book" panose="02000503020000020003" pitchFamily="2" charset="0"/>
              </a:rPr>
              <a:t>Amount B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8B34395A-5029-9248-9BAA-E0060FAA651C}"/>
              </a:ext>
            </a:extLst>
          </p:cNvPr>
          <p:cNvSpPr/>
          <p:nvPr/>
        </p:nvSpPr>
        <p:spPr>
          <a:xfrm>
            <a:off x="9208575" y="6293061"/>
            <a:ext cx="939800" cy="3649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E6AD430-0943-E247-9BA4-8B04B33CF480}"/>
              </a:ext>
            </a:extLst>
          </p:cNvPr>
          <p:cNvSpPr/>
          <p:nvPr/>
        </p:nvSpPr>
        <p:spPr>
          <a:xfrm>
            <a:off x="5435857" y="1070451"/>
            <a:ext cx="850230" cy="319049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9DEF2B-88A6-1246-A2FC-1BC7781754F6}"/>
              </a:ext>
            </a:extLst>
          </p:cNvPr>
          <p:cNvSpPr txBox="1"/>
          <p:nvPr/>
        </p:nvSpPr>
        <p:spPr>
          <a:xfrm>
            <a:off x="4208727" y="659363"/>
            <a:ext cx="1389219" cy="324772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Avenir Book" panose="02000503020000020003" pitchFamily="2" charset="0"/>
              </a:rPr>
              <a:t>Amount A</a:t>
            </a:r>
          </a:p>
        </p:txBody>
      </p: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6DAC76D8-97BE-9D48-A113-9D17C3F9C6C9}"/>
              </a:ext>
            </a:extLst>
          </p:cNvPr>
          <p:cNvCxnSpPr>
            <a:cxnSpLocks/>
            <a:stCxn id="42" idx="2"/>
          </p:cNvCxnSpPr>
          <p:nvPr/>
        </p:nvCxnSpPr>
        <p:spPr>
          <a:xfrm rot="16200000" flipH="1">
            <a:off x="5036138" y="851333"/>
            <a:ext cx="255506" cy="521109"/>
          </a:xfrm>
          <a:prstGeom prst="bentConnector2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469080E9-E93C-134D-9505-54BFFA32CFB4}"/>
              </a:ext>
            </a:extLst>
          </p:cNvPr>
          <p:cNvSpPr/>
          <p:nvPr/>
        </p:nvSpPr>
        <p:spPr>
          <a:xfrm>
            <a:off x="5435857" y="1044772"/>
            <a:ext cx="403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Avenir Book" panose="02000503020000020003" pitchFamily="2" charset="0"/>
              </a:rPr>
              <a:t>Step 3:</a:t>
            </a:r>
            <a:r>
              <a:rPr lang="en-US" b="1" i="1" dirty="0">
                <a:solidFill>
                  <a:srgbClr val="0070C0"/>
                </a:solidFill>
                <a:latin typeface="Avenir Book" panose="02000503020000020003" pitchFamily="2" charset="0"/>
              </a:rPr>
              <a:t>  split market share by formula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F2F7FEC-89FD-B74A-9454-D46B657E2DB0}"/>
              </a:ext>
            </a:extLst>
          </p:cNvPr>
          <p:cNvSpPr txBox="1"/>
          <p:nvPr/>
        </p:nvSpPr>
        <p:spPr>
          <a:xfrm>
            <a:off x="7295620" y="2061003"/>
            <a:ext cx="1315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Book" panose="02000503020000020003" pitchFamily="2" charset="0"/>
              </a:rPr>
              <a:t>local sales</a:t>
            </a:r>
          </a:p>
        </p:txBody>
      </p:sp>
      <p:sp>
        <p:nvSpPr>
          <p:cNvPr id="68" name="Double Bracket 67">
            <a:extLst>
              <a:ext uri="{FF2B5EF4-FFF2-40B4-BE49-F238E27FC236}">
                <a16:creationId xmlns:a16="http://schemas.microsoft.com/office/drawing/2014/main" id="{241A1F36-5E6F-0C49-A633-B9C8FAD0EA21}"/>
              </a:ext>
            </a:extLst>
          </p:cNvPr>
          <p:cNvSpPr/>
          <p:nvPr/>
        </p:nvSpPr>
        <p:spPr>
          <a:xfrm>
            <a:off x="7256902" y="2079402"/>
            <a:ext cx="1315289" cy="667422"/>
          </a:xfrm>
          <a:prstGeom prst="bracketPair">
            <a:avLst>
              <a:gd name="adj" fmla="val 2167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64" name="Multiply 63">
            <a:extLst>
              <a:ext uri="{FF2B5EF4-FFF2-40B4-BE49-F238E27FC236}">
                <a16:creationId xmlns:a16="http://schemas.microsoft.com/office/drawing/2014/main" id="{78625E93-3689-CF41-9237-9C810AF6392A}"/>
              </a:ext>
            </a:extLst>
          </p:cNvPr>
          <p:cNvSpPr/>
          <p:nvPr/>
        </p:nvSpPr>
        <p:spPr>
          <a:xfrm>
            <a:off x="6691216" y="2253076"/>
            <a:ext cx="354752" cy="332897"/>
          </a:xfrm>
          <a:prstGeom prst="mathMultiply">
            <a:avLst>
              <a:gd name="adj1" fmla="val 108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100CE60-40CE-2046-ABA2-74173A78DC41}"/>
              </a:ext>
            </a:extLst>
          </p:cNvPr>
          <p:cNvSpPr txBox="1"/>
          <p:nvPr/>
        </p:nvSpPr>
        <p:spPr>
          <a:xfrm>
            <a:off x="7383211" y="2448734"/>
            <a:ext cx="108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Avenir Book" panose="02000503020000020003" pitchFamily="2" charset="0"/>
              </a:rPr>
              <a:t>ww</a:t>
            </a:r>
            <a:r>
              <a:rPr lang="en-US" dirty="0">
                <a:latin typeface="Avenir Book" panose="02000503020000020003" pitchFamily="2" charset="0"/>
              </a:rPr>
              <a:t> sales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0505E17-7F14-F647-806C-DC9185C24835}"/>
              </a:ext>
            </a:extLst>
          </p:cNvPr>
          <p:cNvCxnSpPr>
            <a:cxnSpLocks/>
          </p:cNvCxnSpPr>
          <p:nvPr/>
        </p:nvCxnSpPr>
        <p:spPr>
          <a:xfrm>
            <a:off x="7390425" y="2404040"/>
            <a:ext cx="10211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qual 68">
            <a:extLst>
              <a:ext uri="{FF2B5EF4-FFF2-40B4-BE49-F238E27FC236}">
                <a16:creationId xmlns:a16="http://schemas.microsoft.com/office/drawing/2014/main" id="{A482F307-1038-984B-BF1E-D98B95A38AA8}"/>
              </a:ext>
            </a:extLst>
          </p:cNvPr>
          <p:cNvSpPr/>
          <p:nvPr/>
        </p:nvSpPr>
        <p:spPr>
          <a:xfrm>
            <a:off x="9943195" y="2300237"/>
            <a:ext cx="382249" cy="272785"/>
          </a:xfrm>
          <a:prstGeom prst="mathEqual">
            <a:avLst>
              <a:gd name="adj1" fmla="val 16651"/>
              <a:gd name="adj2" fmla="val 22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27A49D3-860E-414C-BAA8-89527E411839}"/>
              </a:ext>
            </a:extLst>
          </p:cNvPr>
          <p:cNvSpPr txBox="1"/>
          <p:nvPr/>
        </p:nvSpPr>
        <p:spPr>
          <a:xfrm>
            <a:off x="10508637" y="1984335"/>
            <a:ext cx="63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0%</a:t>
            </a:r>
          </a:p>
          <a:p>
            <a:pPr algn="ctr"/>
            <a:r>
              <a:rPr lang="en-US" b="1" dirty="0">
                <a:solidFill>
                  <a:srgbClr val="5E2A87"/>
                </a:solidFill>
                <a:latin typeface="Avenir Book" panose="02000503020000020003" pitchFamily="2" charset="0"/>
              </a:rPr>
              <a:t>68%</a:t>
            </a:r>
          </a:p>
          <a:p>
            <a:pPr algn="ctr"/>
            <a:r>
              <a:rPr lang="en-US" b="1" dirty="0">
                <a:solidFill>
                  <a:srgbClr val="A20605"/>
                </a:solidFill>
                <a:latin typeface="Avenir Book" panose="02000503020000020003" pitchFamily="2" charset="0"/>
              </a:rPr>
              <a:t>32%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F91CC44-4032-A540-80AB-D69DE7536846}"/>
              </a:ext>
            </a:extLst>
          </p:cNvPr>
          <p:cNvSpPr txBox="1"/>
          <p:nvPr/>
        </p:nvSpPr>
        <p:spPr>
          <a:xfrm>
            <a:off x="8821843" y="1977486"/>
            <a:ext cx="910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0/125</a:t>
            </a:r>
          </a:p>
          <a:p>
            <a:pPr algn="ctr"/>
            <a:r>
              <a:rPr lang="en-US" b="1" dirty="0">
                <a:solidFill>
                  <a:srgbClr val="5E2A87"/>
                </a:solidFill>
                <a:latin typeface="Avenir Book" panose="02000503020000020003" pitchFamily="2" charset="0"/>
              </a:rPr>
              <a:t>85/125</a:t>
            </a:r>
          </a:p>
          <a:p>
            <a:pPr algn="ctr"/>
            <a:r>
              <a:rPr lang="en-US" b="1" dirty="0">
                <a:solidFill>
                  <a:srgbClr val="A20605"/>
                </a:solidFill>
                <a:latin typeface="Avenir Book" panose="02000503020000020003" pitchFamily="2" charset="0"/>
              </a:rPr>
              <a:t>40/125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64AD840-56E4-F848-9543-D6390D374941}"/>
              </a:ext>
            </a:extLst>
          </p:cNvPr>
          <p:cNvSpPr txBox="1"/>
          <p:nvPr/>
        </p:nvSpPr>
        <p:spPr>
          <a:xfrm>
            <a:off x="4014001" y="81437"/>
            <a:ext cx="8134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Example: Group X with $30 of </a:t>
            </a:r>
            <a:r>
              <a:rPr lang="en-US" sz="2200" dirty="0" err="1">
                <a:solidFill>
                  <a:srgbClr val="0070C0"/>
                </a:solidFill>
                <a:latin typeface="Avenir Book" panose="02000503020000020003" pitchFamily="2" charset="0"/>
              </a:rPr>
              <a:t>ww</a:t>
            </a:r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 profit on $125 in </a:t>
            </a:r>
            <a:r>
              <a:rPr lang="en-US" sz="2200" dirty="0" err="1">
                <a:solidFill>
                  <a:srgbClr val="0070C0"/>
                </a:solidFill>
                <a:latin typeface="Avenir Book" panose="02000503020000020003" pitchFamily="2" charset="0"/>
              </a:rPr>
              <a:t>ww</a:t>
            </a:r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 sales</a:t>
            </a:r>
            <a:endParaRPr lang="en-US" sz="2200" b="1" i="1" dirty="0">
              <a:solidFill>
                <a:srgbClr val="A20605"/>
              </a:solidFill>
              <a:latin typeface="Avenir Book" panose="02000503020000020003" pitchFamily="2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508F06C-609F-8A49-BC37-B651DCD35923}"/>
              </a:ext>
            </a:extLst>
          </p:cNvPr>
          <p:cNvSpPr/>
          <p:nvPr/>
        </p:nvSpPr>
        <p:spPr>
          <a:xfrm>
            <a:off x="2874823" y="231765"/>
            <a:ext cx="905320" cy="8032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P Co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EBE1C74-822A-4D42-92D5-2D2B4CC0A571}"/>
              </a:ext>
            </a:extLst>
          </p:cNvPr>
          <p:cNvSpPr/>
          <p:nvPr/>
        </p:nvSpPr>
        <p:spPr>
          <a:xfrm>
            <a:off x="2806706" y="2881925"/>
            <a:ext cx="1020230" cy="82740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Q Co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0C52FEE-7316-DB41-B7FB-43011A7C7F85}"/>
              </a:ext>
            </a:extLst>
          </p:cNvPr>
          <p:cNvCxnSpPr>
            <a:cxnSpLocks/>
          </p:cNvCxnSpPr>
          <p:nvPr/>
        </p:nvCxnSpPr>
        <p:spPr>
          <a:xfrm flipV="1">
            <a:off x="145978" y="5012827"/>
            <a:ext cx="3798157" cy="1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68277B9F-3C0E-FE48-B2E5-A07C7479EF80}"/>
              </a:ext>
            </a:extLst>
          </p:cNvPr>
          <p:cNvSpPr txBox="1"/>
          <p:nvPr/>
        </p:nvSpPr>
        <p:spPr>
          <a:xfrm>
            <a:off x="155575" y="1394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Avenir Book" panose="02000503020000020003" pitchFamily="2" charset="0"/>
              </a:rPr>
              <a:t>Jurisdiction 1 (</a:t>
            </a:r>
            <a:r>
              <a:rPr lang="en-US" i="1" dirty="0">
                <a:solidFill>
                  <a:srgbClr val="00B050"/>
                </a:solidFill>
                <a:latin typeface="Avenir Book" panose="02000503020000020003" pitchFamily="2" charset="0"/>
              </a:rPr>
              <a:t>J1)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8B479D1-D6B8-C545-9097-77D78595B2FB}"/>
              </a:ext>
            </a:extLst>
          </p:cNvPr>
          <p:cNvSpPr txBox="1"/>
          <p:nvPr/>
        </p:nvSpPr>
        <p:spPr>
          <a:xfrm>
            <a:off x="155575" y="263794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Jurisdiction 2 (</a:t>
            </a:r>
            <a:r>
              <a:rPr lang="en-US" i="1" dirty="0">
                <a:solidFill>
                  <a:srgbClr val="7030A0"/>
                </a:solidFill>
                <a:latin typeface="Avenir Book" panose="02000503020000020003" pitchFamily="2" charset="0"/>
              </a:rPr>
              <a:t>J2)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B481DB2-133F-6042-A52F-682735D2E4EF}"/>
              </a:ext>
            </a:extLst>
          </p:cNvPr>
          <p:cNvSpPr txBox="1"/>
          <p:nvPr/>
        </p:nvSpPr>
        <p:spPr>
          <a:xfrm>
            <a:off x="155575" y="5118599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venir Book" panose="02000503020000020003" pitchFamily="2" charset="0"/>
              </a:rPr>
              <a:t>Jurisdiction 3 (</a:t>
            </a:r>
            <a:r>
              <a:rPr lang="en-US" i="1" dirty="0">
                <a:solidFill>
                  <a:schemeClr val="accent2"/>
                </a:solidFill>
                <a:latin typeface="Avenir Book" panose="02000503020000020003" pitchFamily="2" charset="0"/>
              </a:rPr>
              <a:t>J3)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5239248-D004-B049-8037-B4ECB36F06CA}"/>
              </a:ext>
            </a:extLst>
          </p:cNvPr>
          <p:cNvSpPr txBox="1"/>
          <p:nvPr/>
        </p:nvSpPr>
        <p:spPr>
          <a:xfrm>
            <a:off x="162898" y="3455169"/>
            <a:ext cx="2084138" cy="715089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5E2A87"/>
                </a:solidFill>
                <a:latin typeface="Avenir Book" panose="02000503020000020003" pitchFamily="2" charset="0"/>
              </a:rPr>
              <a:t>Amount A: </a:t>
            </a:r>
          </a:p>
          <a:p>
            <a:pPr algn="r"/>
            <a:r>
              <a:rPr lang="en-US" b="1" i="1" dirty="0">
                <a:solidFill>
                  <a:srgbClr val="7030A0"/>
                </a:solidFill>
                <a:latin typeface="Avenir Book" panose="02000503020000020003" pitchFamily="2" charset="0"/>
              </a:rPr>
              <a:t>J2 </a:t>
            </a: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share of W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18C9699-CF48-6440-A45F-C2BD9EA4AE18}"/>
              </a:ext>
            </a:extLst>
          </p:cNvPr>
          <p:cNvSpPr txBox="1"/>
          <p:nvPr/>
        </p:nvSpPr>
        <p:spPr>
          <a:xfrm>
            <a:off x="162898" y="5942815"/>
            <a:ext cx="2017769" cy="715089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2"/>
                </a:solidFill>
                <a:latin typeface="Avenir Book" panose="02000503020000020003" pitchFamily="2" charset="0"/>
              </a:rPr>
              <a:t>Amount A: </a:t>
            </a:r>
          </a:p>
          <a:p>
            <a:pPr algn="r"/>
            <a:r>
              <a:rPr lang="en-US" b="1" i="1" dirty="0">
                <a:solidFill>
                  <a:schemeClr val="accent2"/>
                </a:solidFill>
                <a:latin typeface="Avenir Book" panose="02000503020000020003" pitchFamily="2" charset="0"/>
              </a:rPr>
              <a:t>J3 </a:t>
            </a:r>
            <a:r>
              <a:rPr lang="en-US" dirty="0">
                <a:solidFill>
                  <a:schemeClr val="accent2"/>
                </a:solidFill>
                <a:latin typeface="Avenir Book" panose="02000503020000020003" pitchFamily="2" charset="0"/>
              </a:rPr>
              <a:t>share of W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EDFE613-ED8C-774E-8DAB-BF17880D6705}"/>
              </a:ext>
            </a:extLst>
          </p:cNvPr>
          <p:cNvCxnSpPr>
            <a:cxnSpLocks/>
          </p:cNvCxnSpPr>
          <p:nvPr/>
        </p:nvCxnSpPr>
        <p:spPr>
          <a:xfrm flipV="1">
            <a:off x="199344" y="2541637"/>
            <a:ext cx="3750087" cy="65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20A7321-936A-C245-96B1-18BC2B012DAE}"/>
              </a:ext>
            </a:extLst>
          </p:cNvPr>
          <p:cNvCxnSpPr>
            <a:stCxn id="124" idx="2"/>
            <a:endCxn id="125" idx="0"/>
          </p:cNvCxnSpPr>
          <p:nvPr/>
        </p:nvCxnSpPr>
        <p:spPr>
          <a:xfrm flipH="1">
            <a:off x="3316821" y="1034981"/>
            <a:ext cx="10662" cy="1846944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089A41E3-382F-464A-92A0-86B55A757260}"/>
              </a:ext>
            </a:extLst>
          </p:cNvPr>
          <p:cNvSpPr txBox="1"/>
          <p:nvPr/>
        </p:nvSpPr>
        <p:spPr>
          <a:xfrm>
            <a:off x="162898" y="989860"/>
            <a:ext cx="2084139" cy="654467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noAutofit/>
          </a:bodyPr>
          <a:lstStyle/>
          <a:p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Amount A: </a:t>
            </a:r>
          </a:p>
          <a:p>
            <a:pPr algn="r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V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3E7C6404-D373-074B-A24F-BF1B57D1487F}"/>
              </a:ext>
            </a:extLst>
          </p:cNvPr>
          <p:cNvSpPr txBox="1"/>
          <p:nvPr/>
        </p:nvSpPr>
        <p:spPr>
          <a:xfrm>
            <a:off x="2316163" y="3761635"/>
            <a:ext cx="993973" cy="408623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E2A87"/>
                </a:solidFill>
                <a:latin typeface="Avenir Book" panose="02000503020000020003" pitchFamily="2" charset="0"/>
              </a:rPr>
              <a:t>$3.26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30D061C-B62F-674F-B24C-7007177C5364}"/>
              </a:ext>
            </a:extLst>
          </p:cNvPr>
          <p:cNvSpPr txBox="1"/>
          <p:nvPr/>
        </p:nvSpPr>
        <p:spPr>
          <a:xfrm>
            <a:off x="2316163" y="6249281"/>
            <a:ext cx="1069042" cy="408623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venir Book" panose="02000503020000020003" pitchFamily="2" charset="0"/>
              </a:rPr>
              <a:t>$1.54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A083070-69E6-D34E-8807-734B32FDC47A}"/>
              </a:ext>
            </a:extLst>
          </p:cNvPr>
          <p:cNvSpPr txBox="1"/>
          <p:nvPr/>
        </p:nvSpPr>
        <p:spPr>
          <a:xfrm>
            <a:off x="2316163" y="1662767"/>
            <a:ext cx="944478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$0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401F8352-026C-464A-B256-FDD5267D53FC}"/>
              </a:ext>
            </a:extLst>
          </p:cNvPr>
          <p:cNvSpPr txBox="1"/>
          <p:nvPr/>
        </p:nvSpPr>
        <p:spPr>
          <a:xfrm>
            <a:off x="2316163" y="1235704"/>
            <a:ext cx="931480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$19.20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4D2A0BF-A62E-E446-97B2-563DD625DF3A}"/>
              </a:ext>
            </a:extLst>
          </p:cNvPr>
          <p:cNvSpPr txBox="1"/>
          <p:nvPr/>
        </p:nvSpPr>
        <p:spPr>
          <a:xfrm>
            <a:off x="162898" y="697306"/>
            <a:ext cx="2084139" cy="266281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assume $0 in sales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869A42B7-5DAB-9949-BCC0-D103FC97683D}"/>
              </a:ext>
            </a:extLst>
          </p:cNvPr>
          <p:cNvSpPr txBox="1"/>
          <p:nvPr/>
        </p:nvSpPr>
        <p:spPr>
          <a:xfrm>
            <a:off x="162898" y="3131998"/>
            <a:ext cx="2078694" cy="297372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i="1" dirty="0">
                <a:solidFill>
                  <a:srgbClr val="5E2A87"/>
                </a:solidFill>
                <a:latin typeface="Avenir Book" panose="02000503020000020003" pitchFamily="2" charset="0"/>
              </a:rPr>
              <a:t>assume $85 in sales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9037205-B7CA-1B45-8543-8F8133D28B4D}"/>
              </a:ext>
            </a:extLst>
          </p:cNvPr>
          <p:cNvSpPr txBox="1"/>
          <p:nvPr/>
        </p:nvSpPr>
        <p:spPr>
          <a:xfrm>
            <a:off x="162898" y="5623075"/>
            <a:ext cx="2017769" cy="290986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venir Book" panose="02000503020000020003" pitchFamily="2" charset="0"/>
              </a:rPr>
              <a:t>assume $40 in sales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8D6A35D-85F7-8446-BD8B-BE3186818602}"/>
              </a:ext>
            </a:extLst>
          </p:cNvPr>
          <p:cNvSpPr txBox="1"/>
          <p:nvPr/>
        </p:nvSpPr>
        <p:spPr>
          <a:xfrm>
            <a:off x="162898" y="1662767"/>
            <a:ext cx="2078695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noAutofit/>
          </a:bodyPr>
          <a:lstStyle/>
          <a:p>
            <a:pPr algn="r"/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J1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share of W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744A002-544D-6E4F-AA3B-831F5981EC94}"/>
              </a:ext>
            </a:extLst>
          </p:cNvPr>
          <p:cNvSpPr txBox="1"/>
          <p:nvPr/>
        </p:nvSpPr>
        <p:spPr>
          <a:xfrm>
            <a:off x="3447232" y="3716408"/>
            <a:ext cx="1309186" cy="550247"/>
          </a:xfrm>
          <a:prstGeom prst="leftArrow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venir Book" panose="02000503020000020003" pitchFamily="2" charset="0"/>
              </a:rPr>
              <a:t>68% x $4.80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0AF2917-C2FC-B94D-8834-9918E671ED1D}"/>
              </a:ext>
            </a:extLst>
          </p:cNvPr>
          <p:cNvSpPr txBox="1"/>
          <p:nvPr/>
        </p:nvSpPr>
        <p:spPr>
          <a:xfrm>
            <a:off x="3447232" y="6190149"/>
            <a:ext cx="1309186" cy="550247"/>
          </a:xfrm>
          <a:prstGeom prst="leftArrow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venir Book" panose="02000503020000020003" pitchFamily="2" charset="0"/>
              </a:rPr>
              <a:t>32% x $4.80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DB0EC74-AD31-AE4E-91E4-8952EDD415E0}"/>
              </a:ext>
            </a:extLst>
          </p:cNvPr>
          <p:cNvSpPr txBox="1"/>
          <p:nvPr/>
        </p:nvSpPr>
        <p:spPr>
          <a:xfrm>
            <a:off x="5650048" y="2079402"/>
            <a:ext cx="9573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0070C0"/>
                </a:solidFill>
                <a:latin typeface="Avenir Book" panose="02000503020000020003" pitchFamily="2" charset="0"/>
              </a:rPr>
              <a:t>W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Avenir Book" panose="02000503020000020003" pitchFamily="2" charset="0"/>
              </a:rPr>
              <a:t>$4.80</a:t>
            </a:r>
            <a:endParaRPr lang="en-US" b="1" dirty="0">
              <a:solidFill>
                <a:srgbClr val="0070C0"/>
              </a:solidFill>
              <a:latin typeface="Avenir Book" panose="02000503020000020003" pitchFamily="2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2B012771-12EA-494C-B64E-67791CA504D3}"/>
              </a:ext>
            </a:extLst>
          </p:cNvPr>
          <p:cNvSpPr/>
          <p:nvPr/>
        </p:nvSpPr>
        <p:spPr>
          <a:xfrm>
            <a:off x="10363514" y="1923698"/>
            <a:ext cx="910827" cy="1105074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4B7C3AD-C995-094B-91BC-186988DD279C}"/>
              </a:ext>
            </a:extLst>
          </p:cNvPr>
          <p:cNvSpPr/>
          <p:nvPr/>
        </p:nvSpPr>
        <p:spPr>
          <a:xfrm>
            <a:off x="10363514" y="2944769"/>
            <a:ext cx="910827" cy="923330"/>
          </a:xfrm>
          <a:prstGeom prst="rect">
            <a:avLst/>
          </a:prstGeom>
          <a:solidFill>
            <a:srgbClr val="0070C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Allocate among J1, J2, and J3</a:t>
            </a:r>
          </a:p>
        </p:txBody>
      </p:sp>
      <p:sp>
        <p:nvSpPr>
          <p:cNvPr id="80" name="Rounded Rectangular Callout 79">
            <a:extLst>
              <a:ext uri="{FF2B5EF4-FFF2-40B4-BE49-F238E27FC236}">
                <a16:creationId xmlns:a16="http://schemas.microsoft.com/office/drawing/2014/main" id="{B3CE6AF4-AFB3-8740-805E-5EAE8895B412}"/>
              </a:ext>
            </a:extLst>
          </p:cNvPr>
          <p:cNvSpPr/>
          <p:nvPr/>
        </p:nvSpPr>
        <p:spPr>
          <a:xfrm>
            <a:off x="7939072" y="3015966"/>
            <a:ext cx="1736303" cy="667422"/>
          </a:xfrm>
          <a:prstGeom prst="wedgeRoundRectCallout">
            <a:avLst>
              <a:gd name="adj1" fmla="val 23942"/>
              <a:gd name="adj2" fmla="val -70020"/>
              <a:gd name="adj3" fmla="val 16667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examples to demonstrate the formula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D3A36C-0D4E-2146-BBF7-3017BCEDED2C}"/>
              </a:ext>
            </a:extLst>
          </p:cNvPr>
          <p:cNvSpPr txBox="1"/>
          <p:nvPr/>
        </p:nvSpPr>
        <p:spPr>
          <a:xfrm>
            <a:off x="5551326" y="5099762"/>
            <a:ext cx="2529859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Avenir Light" panose="020B0402020203020204" pitchFamily="34" charset="77"/>
              </a:rPr>
              <a:t>Total nonroutine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Avenir Light" panose="020B0402020203020204" pitchFamily="34" charset="77"/>
              </a:rPr>
              <a:t>distributed under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Avenir Light" panose="020B0402020203020204" pitchFamily="34" charset="77"/>
              </a:rPr>
              <a:t>Amount A: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Avenir Light" panose="020B0402020203020204" pitchFamily="34" charset="77"/>
              </a:rPr>
              <a:t>$19.20 + $3.26 + $1.54 </a:t>
            </a:r>
          </a:p>
          <a:p>
            <a:pPr algn="ctr">
              <a:spcBef>
                <a:spcPts val="600"/>
              </a:spcBef>
            </a:pPr>
            <a:r>
              <a:rPr lang="en-US" b="1" dirty="0">
                <a:solidFill>
                  <a:srgbClr val="0070C0"/>
                </a:solidFill>
                <a:latin typeface="Avenir Light" panose="020B0402020203020204" pitchFamily="34" charset="77"/>
              </a:rPr>
              <a:t>= $24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DDE191-01DC-FB45-96A7-02813DD4D6A9}"/>
              </a:ext>
            </a:extLst>
          </p:cNvPr>
          <p:cNvSpPr/>
          <p:nvPr/>
        </p:nvSpPr>
        <p:spPr>
          <a:xfrm>
            <a:off x="8443928" y="5376761"/>
            <a:ext cx="240333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venir Light" panose="020B0402020203020204" pitchFamily="34" charset="77"/>
              </a:rPr>
              <a:t>Remainder (routine) to be distributed: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venir Light" panose="020B0402020203020204" pitchFamily="34" charset="77"/>
              </a:rPr>
              <a:t>$30 – 24 </a:t>
            </a:r>
          </a:p>
          <a:p>
            <a:pPr algn="ctr"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  <a:latin typeface="Avenir Light" panose="020B0402020203020204" pitchFamily="34" charset="77"/>
              </a:rPr>
              <a:t>= $6</a:t>
            </a:r>
          </a:p>
        </p:txBody>
      </p:sp>
    </p:spTree>
    <p:extLst>
      <p:ext uri="{BB962C8B-B14F-4D97-AF65-F5344CB8AC3E}">
        <p14:creationId xmlns:p14="http://schemas.microsoft.com/office/powerpoint/2010/main" val="97887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2" grpId="0"/>
      <p:bldP spid="65" grpId="0"/>
      <p:bldP spid="68" grpId="0" animBg="1"/>
      <p:bldP spid="64" grpId="0" animBg="1"/>
      <p:bldP spid="66" grpId="0"/>
      <p:bldP spid="69" grpId="0" animBg="1"/>
      <p:bldP spid="94" grpId="0"/>
      <p:bldP spid="59" grpId="0"/>
      <p:bldP spid="130" grpId="0" animBg="1"/>
      <p:bldP spid="131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9" grpId="0" animBg="1"/>
      <p:bldP spid="75" grpId="0" animBg="1"/>
      <p:bldP spid="75" grpId="1" animBg="1"/>
      <p:bldP spid="76" grpId="0" animBg="1"/>
      <p:bldP spid="76" grpId="1" animBg="1"/>
      <p:bldP spid="62" grpId="0"/>
      <p:bldP spid="80" grpId="0" animBg="1"/>
      <p:bldP spid="8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ight Arrow 38">
            <a:extLst>
              <a:ext uri="{FF2B5EF4-FFF2-40B4-BE49-F238E27FC236}">
                <a16:creationId xmlns:a16="http://schemas.microsoft.com/office/drawing/2014/main" id="{0C25D9A0-827B-4C47-87AA-2321B42AAD8B}"/>
              </a:ext>
            </a:extLst>
          </p:cNvPr>
          <p:cNvSpPr/>
          <p:nvPr/>
        </p:nvSpPr>
        <p:spPr>
          <a:xfrm>
            <a:off x="9480394" y="3056354"/>
            <a:ext cx="2304599" cy="740116"/>
          </a:xfrm>
          <a:prstGeom prst="rightArrow">
            <a:avLst>
              <a:gd name="adj1" fmla="val 55808"/>
              <a:gd name="adj2" fmla="val 50000"/>
            </a:avLst>
          </a:prstGeom>
          <a:solidFill>
            <a:srgbClr val="C00000"/>
          </a:solidFill>
          <a:ln w="38100">
            <a:solidFill>
              <a:srgbClr val="C000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0" tIns="46800" rIns="0" rtlCol="0" anchor="ctr"/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Proceed to </a:t>
            </a:r>
          </a:p>
          <a:p>
            <a:pPr algn="ctr"/>
            <a:r>
              <a:rPr lang="en-US" sz="1200" b="1" dirty="0">
                <a:latin typeface="Avenir Book" panose="02000503020000020003" pitchFamily="2" charset="0"/>
              </a:rPr>
              <a:t>Amount C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685FE814-3272-0840-8FF8-FB3CB77CD92E}"/>
              </a:ext>
            </a:extLst>
          </p:cNvPr>
          <p:cNvSpPr/>
          <p:nvPr/>
        </p:nvSpPr>
        <p:spPr>
          <a:xfrm>
            <a:off x="9543895" y="3247786"/>
            <a:ext cx="939800" cy="3649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0DB03C-FC06-9244-85F6-DF05CE088499}"/>
              </a:ext>
            </a:extLst>
          </p:cNvPr>
          <p:cNvSpPr/>
          <p:nvPr/>
        </p:nvSpPr>
        <p:spPr>
          <a:xfrm>
            <a:off x="2874823" y="231765"/>
            <a:ext cx="905320" cy="8032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P Co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327194-5695-2B4A-86FD-81B2A6CDBA3E}"/>
              </a:ext>
            </a:extLst>
          </p:cNvPr>
          <p:cNvSpPr/>
          <p:nvPr/>
        </p:nvSpPr>
        <p:spPr>
          <a:xfrm>
            <a:off x="2806706" y="2881925"/>
            <a:ext cx="1020230" cy="82740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Q Co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70355D6-5FC7-6F46-A317-A92255A30177}"/>
              </a:ext>
            </a:extLst>
          </p:cNvPr>
          <p:cNvCxnSpPr>
            <a:cxnSpLocks/>
          </p:cNvCxnSpPr>
          <p:nvPr/>
        </p:nvCxnSpPr>
        <p:spPr>
          <a:xfrm flipV="1">
            <a:off x="145978" y="5012827"/>
            <a:ext cx="3798157" cy="1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2A97D44-8843-364E-BF1D-0E992869AF40}"/>
              </a:ext>
            </a:extLst>
          </p:cNvPr>
          <p:cNvCxnSpPr>
            <a:cxnSpLocks/>
          </p:cNvCxnSpPr>
          <p:nvPr/>
        </p:nvCxnSpPr>
        <p:spPr>
          <a:xfrm flipV="1">
            <a:off x="199344" y="2541637"/>
            <a:ext cx="3750087" cy="65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CF9C035-E862-3742-9A03-C70B5D543D13}"/>
              </a:ext>
            </a:extLst>
          </p:cNvPr>
          <p:cNvCxnSpPr>
            <a:stCxn id="9" idx="2"/>
            <a:endCxn id="16" idx="0"/>
          </p:cNvCxnSpPr>
          <p:nvPr/>
        </p:nvCxnSpPr>
        <p:spPr>
          <a:xfrm flipH="1">
            <a:off x="3316821" y="1034981"/>
            <a:ext cx="10662" cy="1846944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EBBF05A7-F73D-3449-9263-42EDD73D1A6A}"/>
              </a:ext>
            </a:extLst>
          </p:cNvPr>
          <p:cNvSpPr txBox="1"/>
          <p:nvPr/>
        </p:nvSpPr>
        <p:spPr>
          <a:xfrm>
            <a:off x="4739368" y="1049054"/>
            <a:ext cx="3040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Avenir Book" panose="02000503020000020003" pitchFamily="2" charset="0"/>
              </a:rPr>
              <a:t>Allocate the routine portion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FF8F10-97F7-B442-A22B-5DEF0FC70CAD}"/>
              </a:ext>
            </a:extLst>
          </p:cNvPr>
          <p:cNvSpPr/>
          <p:nvPr/>
        </p:nvSpPr>
        <p:spPr>
          <a:xfrm>
            <a:off x="4713447" y="1344449"/>
            <a:ext cx="7053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venir Book" panose="02000503020000020003" pitchFamily="2" charset="0"/>
              </a:rPr>
              <a:t>Either with normal transfer pricing rules or with a fixed percentage: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6BCFE5-747B-2D4C-90CC-1B054BBA9814}"/>
              </a:ext>
            </a:extLst>
          </p:cNvPr>
          <p:cNvSpPr txBox="1"/>
          <p:nvPr/>
        </p:nvSpPr>
        <p:spPr>
          <a:xfrm>
            <a:off x="6846562" y="3182267"/>
            <a:ext cx="175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Book" panose="02000503020000020003" pitchFamily="2" charset="0"/>
              </a:rPr>
              <a:t>2.5% x $125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7392D86-FEB9-1C47-B738-F9F71A5FE74B}"/>
              </a:ext>
            </a:extLst>
          </p:cNvPr>
          <p:cNvSpPr txBox="1"/>
          <p:nvPr/>
        </p:nvSpPr>
        <p:spPr>
          <a:xfrm>
            <a:off x="9479481" y="2265459"/>
            <a:ext cx="177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Book" panose="02000503020000020003" pitchFamily="2" charset="0"/>
              </a:rPr>
              <a:t>remaining routine profit after Amount B</a:t>
            </a:r>
          </a:p>
        </p:txBody>
      </p:sp>
      <p:sp>
        <p:nvSpPr>
          <p:cNvPr id="86" name="Minus 85">
            <a:extLst>
              <a:ext uri="{FF2B5EF4-FFF2-40B4-BE49-F238E27FC236}">
                <a16:creationId xmlns:a16="http://schemas.microsoft.com/office/drawing/2014/main" id="{84EBCE10-85B9-E047-9B31-115EBF20424E}"/>
              </a:ext>
            </a:extLst>
          </p:cNvPr>
          <p:cNvSpPr/>
          <p:nvPr/>
        </p:nvSpPr>
        <p:spPr>
          <a:xfrm>
            <a:off x="6374939" y="3315588"/>
            <a:ext cx="349270" cy="20610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latin typeface="Avenir Book" panose="02000503020000020003" pitchFamily="2" charset="0"/>
            </a:endParaRPr>
          </a:p>
        </p:txBody>
      </p:sp>
      <p:sp>
        <p:nvSpPr>
          <p:cNvPr id="87" name="Equal 86">
            <a:extLst>
              <a:ext uri="{FF2B5EF4-FFF2-40B4-BE49-F238E27FC236}">
                <a16:creationId xmlns:a16="http://schemas.microsoft.com/office/drawing/2014/main" id="{FDB1E9D1-358D-8D43-BDD2-E3FC689ED0B9}"/>
              </a:ext>
            </a:extLst>
          </p:cNvPr>
          <p:cNvSpPr/>
          <p:nvPr/>
        </p:nvSpPr>
        <p:spPr>
          <a:xfrm>
            <a:off x="8737606" y="3282250"/>
            <a:ext cx="382249" cy="272785"/>
          </a:xfrm>
          <a:prstGeom prst="mathEqual">
            <a:avLst>
              <a:gd name="adj1" fmla="val 16651"/>
              <a:gd name="adj2" fmla="val 22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E0D4981-B8DF-0E49-B0DC-245137DBB6D6}"/>
              </a:ext>
            </a:extLst>
          </p:cNvPr>
          <p:cNvSpPr txBox="1"/>
          <p:nvPr/>
        </p:nvSpPr>
        <p:spPr>
          <a:xfrm>
            <a:off x="6773555" y="3624905"/>
            <a:ext cx="172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$3.13</a:t>
            </a:r>
            <a:endParaRPr lang="en-US" b="1" baseline="30000" dirty="0">
              <a:latin typeface="Avenir Book" panose="02000503020000020003" pitchFamily="2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ED75013-BD4D-8B44-BABF-717C7ED53037}"/>
              </a:ext>
            </a:extLst>
          </p:cNvPr>
          <p:cNvSpPr/>
          <p:nvPr/>
        </p:nvSpPr>
        <p:spPr>
          <a:xfrm>
            <a:off x="9297579" y="3255739"/>
            <a:ext cx="140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venir Book" panose="02000503020000020003" pitchFamily="2" charset="0"/>
              </a:rPr>
              <a:t>$2.88</a:t>
            </a:r>
            <a:endParaRPr lang="en-US" b="1" baseline="30000" dirty="0">
              <a:latin typeface="Avenir Book" panose="02000503020000020003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3672130-7151-ED4D-B120-FE8CA6E80F60}"/>
              </a:ext>
            </a:extLst>
          </p:cNvPr>
          <p:cNvSpPr txBox="1"/>
          <p:nvPr/>
        </p:nvSpPr>
        <p:spPr>
          <a:xfrm>
            <a:off x="2320301" y="4189903"/>
            <a:ext cx="967800" cy="369332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solidFill>
                  <a:srgbClr val="5E2A87"/>
                </a:solidFill>
                <a:latin typeface="Avenir Book" panose="02000503020000020003" pitchFamily="2" charset="0"/>
              </a:rPr>
              <a:t>$3.13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5B0D0D4-F6E1-C842-B625-B02E6367C264}"/>
              </a:ext>
            </a:extLst>
          </p:cNvPr>
          <p:cNvSpPr txBox="1"/>
          <p:nvPr/>
        </p:nvSpPr>
        <p:spPr>
          <a:xfrm>
            <a:off x="172671" y="4203000"/>
            <a:ext cx="2074365" cy="334556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noAutofit/>
          </a:bodyPr>
          <a:lstStyle/>
          <a:p>
            <a:r>
              <a:rPr lang="en-US" b="1" u="sng" dirty="0">
                <a:solidFill>
                  <a:srgbClr val="5E2A87"/>
                </a:solidFill>
                <a:latin typeface="Avenir Book" panose="02000503020000020003" pitchFamily="2" charset="0"/>
              </a:rPr>
              <a:t>Amount B: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8474910-639F-9E45-9964-A355EEBBAF4B}"/>
              </a:ext>
            </a:extLst>
          </p:cNvPr>
          <p:cNvSpPr txBox="1"/>
          <p:nvPr/>
        </p:nvSpPr>
        <p:spPr>
          <a:xfrm>
            <a:off x="162898" y="3455169"/>
            <a:ext cx="2084138" cy="715089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5E2A87"/>
                </a:solidFill>
                <a:latin typeface="Avenir Book" panose="02000503020000020003" pitchFamily="2" charset="0"/>
              </a:rPr>
              <a:t>Amount A: </a:t>
            </a:r>
          </a:p>
          <a:p>
            <a:pPr algn="r"/>
            <a:r>
              <a:rPr lang="en-US" b="1" i="1" dirty="0">
                <a:solidFill>
                  <a:srgbClr val="7030A0"/>
                </a:solidFill>
                <a:latin typeface="Avenir Book" panose="02000503020000020003" pitchFamily="2" charset="0"/>
              </a:rPr>
              <a:t>J2 </a:t>
            </a: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share of W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17AA667-DE06-0A4D-B4E4-55DA4920CB0E}"/>
              </a:ext>
            </a:extLst>
          </p:cNvPr>
          <p:cNvSpPr txBox="1"/>
          <p:nvPr/>
        </p:nvSpPr>
        <p:spPr>
          <a:xfrm>
            <a:off x="162898" y="5942815"/>
            <a:ext cx="2017769" cy="715089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2"/>
                </a:solidFill>
                <a:latin typeface="Avenir Book" panose="02000503020000020003" pitchFamily="2" charset="0"/>
              </a:rPr>
              <a:t>Amount A: </a:t>
            </a:r>
          </a:p>
          <a:p>
            <a:pPr algn="r"/>
            <a:r>
              <a:rPr lang="en-US" b="1" i="1" dirty="0">
                <a:solidFill>
                  <a:schemeClr val="accent2"/>
                </a:solidFill>
                <a:latin typeface="Avenir Book" panose="02000503020000020003" pitchFamily="2" charset="0"/>
              </a:rPr>
              <a:t>J3 </a:t>
            </a:r>
            <a:r>
              <a:rPr lang="en-US" dirty="0">
                <a:solidFill>
                  <a:schemeClr val="accent2"/>
                </a:solidFill>
                <a:latin typeface="Avenir Book" panose="02000503020000020003" pitchFamily="2" charset="0"/>
              </a:rPr>
              <a:t>share of W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2F95B5A-C91B-164B-BA32-4BF9565A4D01}"/>
              </a:ext>
            </a:extLst>
          </p:cNvPr>
          <p:cNvSpPr txBox="1"/>
          <p:nvPr/>
        </p:nvSpPr>
        <p:spPr>
          <a:xfrm>
            <a:off x="162898" y="989860"/>
            <a:ext cx="2084139" cy="654467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noAutofit/>
          </a:bodyPr>
          <a:lstStyle/>
          <a:p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Amount A: </a:t>
            </a:r>
          </a:p>
          <a:p>
            <a:pPr algn="r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V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9BD5BAB-D442-FD42-BC70-A020F212CD7A}"/>
              </a:ext>
            </a:extLst>
          </p:cNvPr>
          <p:cNvSpPr txBox="1"/>
          <p:nvPr/>
        </p:nvSpPr>
        <p:spPr>
          <a:xfrm>
            <a:off x="2316163" y="3761635"/>
            <a:ext cx="993973" cy="408623"/>
          </a:xfrm>
          <a:prstGeom prst="roundRect">
            <a:avLst/>
          </a:prstGeom>
          <a:solidFill>
            <a:srgbClr val="7030A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E2A87"/>
                </a:solidFill>
                <a:latin typeface="Avenir Book" panose="02000503020000020003" pitchFamily="2" charset="0"/>
              </a:rPr>
              <a:t>$3.26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D5511C2-3876-B942-AF74-D018ACA300C7}"/>
              </a:ext>
            </a:extLst>
          </p:cNvPr>
          <p:cNvSpPr txBox="1"/>
          <p:nvPr/>
        </p:nvSpPr>
        <p:spPr>
          <a:xfrm>
            <a:off x="2316163" y="6249281"/>
            <a:ext cx="1069042" cy="408623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venir Book" panose="02000503020000020003" pitchFamily="2" charset="0"/>
              </a:rPr>
              <a:t>$1.54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BC9F053-5E05-7949-8D7A-CAD829F52539}"/>
              </a:ext>
            </a:extLst>
          </p:cNvPr>
          <p:cNvSpPr txBox="1"/>
          <p:nvPr/>
        </p:nvSpPr>
        <p:spPr>
          <a:xfrm>
            <a:off x="2316163" y="1662767"/>
            <a:ext cx="944478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$0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AAAE7C0-FB6C-E844-8BFA-03D361550405}"/>
              </a:ext>
            </a:extLst>
          </p:cNvPr>
          <p:cNvSpPr txBox="1"/>
          <p:nvPr/>
        </p:nvSpPr>
        <p:spPr>
          <a:xfrm>
            <a:off x="2316163" y="1235704"/>
            <a:ext cx="931480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$19.20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E081F99-F8A0-AB45-B501-1DB78F2B73FD}"/>
              </a:ext>
            </a:extLst>
          </p:cNvPr>
          <p:cNvSpPr txBox="1"/>
          <p:nvPr/>
        </p:nvSpPr>
        <p:spPr>
          <a:xfrm>
            <a:off x="169840" y="1662767"/>
            <a:ext cx="2071753" cy="408623"/>
          </a:xfrm>
          <a:prstGeom prst="round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noAutofit/>
          </a:bodyPr>
          <a:lstStyle/>
          <a:p>
            <a:pPr algn="r"/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J1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venir Book" panose="02000503020000020003" pitchFamily="2" charset="0"/>
              </a:rPr>
              <a:t>share of W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359EA28-2606-F74E-BD60-C4DA62EDDB09}"/>
              </a:ext>
            </a:extLst>
          </p:cNvPr>
          <p:cNvSpPr txBox="1"/>
          <p:nvPr/>
        </p:nvSpPr>
        <p:spPr>
          <a:xfrm>
            <a:off x="155575" y="1394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Avenir Book" panose="02000503020000020003" pitchFamily="2" charset="0"/>
              </a:rPr>
              <a:t>Jurisdiction 1 (</a:t>
            </a:r>
            <a:r>
              <a:rPr lang="en-US" i="1" dirty="0">
                <a:solidFill>
                  <a:srgbClr val="00B050"/>
                </a:solidFill>
                <a:latin typeface="Avenir Book" panose="02000503020000020003" pitchFamily="2" charset="0"/>
              </a:rPr>
              <a:t>J1)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A8EEB97-F3C0-334E-9544-B9FF52399678}"/>
              </a:ext>
            </a:extLst>
          </p:cNvPr>
          <p:cNvSpPr txBox="1"/>
          <p:nvPr/>
        </p:nvSpPr>
        <p:spPr>
          <a:xfrm>
            <a:off x="155575" y="263794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Jurisdiction 2 (</a:t>
            </a:r>
            <a:r>
              <a:rPr lang="en-US" i="1" dirty="0">
                <a:solidFill>
                  <a:srgbClr val="7030A0"/>
                </a:solidFill>
                <a:latin typeface="Avenir Book" panose="02000503020000020003" pitchFamily="2" charset="0"/>
              </a:rPr>
              <a:t>J2)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1D6670C-4D0D-F042-8808-6D9A57FD22CE}"/>
              </a:ext>
            </a:extLst>
          </p:cNvPr>
          <p:cNvSpPr txBox="1"/>
          <p:nvPr/>
        </p:nvSpPr>
        <p:spPr>
          <a:xfrm>
            <a:off x="155575" y="5118599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venir Book" panose="02000503020000020003" pitchFamily="2" charset="0"/>
              </a:rPr>
              <a:t>Jurisdiction 3 (</a:t>
            </a:r>
            <a:r>
              <a:rPr lang="en-US" i="1" dirty="0">
                <a:solidFill>
                  <a:schemeClr val="accent2"/>
                </a:solidFill>
                <a:latin typeface="Avenir Book" panose="02000503020000020003" pitchFamily="2" charset="0"/>
              </a:rPr>
              <a:t>J3)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892C272-29C9-EA48-94A6-B99460915DDF}"/>
              </a:ext>
            </a:extLst>
          </p:cNvPr>
          <p:cNvSpPr txBox="1"/>
          <p:nvPr/>
        </p:nvSpPr>
        <p:spPr>
          <a:xfrm>
            <a:off x="4357885" y="2680631"/>
            <a:ext cx="23181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venir Book" panose="02000503020000020003" pitchFamily="2" charset="0"/>
              </a:rPr>
              <a:t>Routine portion</a:t>
            </a:r>
          </a:p>
          <a:p>
            <a:pPr algn="ctr"/>
            <a:r>
              <a:rPr lang="en-US" i="1" dirty="0">
                <a:latin typeface="Avenir Book" panose="02000503020000020003" pitchFamily="2" charset="0"/>
              </a:rPr>
              <a:t>(X)</a:t>
            </a:r>
          </a:p>
          <a:p>
            <a:pPr algn="ctr"/>
            <a:r>
              <a:rPr lang="en-US" sz="2400" b="1" dirty="0">
                <a:latin typeface="Avenir Book" panose="02000503020000020003" pitchFamily="2" charset="0"/>
              </a:rPr>
              <a:t>$6</a:t>
            </a:r>
          </a:p>
          <a:p>
            <a:pPr algn="ctr"/>
            <a:endParaRPr lang="en-US" i="1" dirty="0">
              <a:latin typeface="Avenir Book" panose="02000503020000020003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1B31AB-F7EB-C845-ADF3-36B9C2C59717}"/>
              </a:ext>
            </a:extLst>
          </p:cNvPr>
          <p:cNvSpPr txBox="1"/>
          <p:nvPr/>
        </p:nvSpPr>
        <p:spPr>
          <a:xfrm>
            <a:off x="4014001" y="81437"/>
            <a:ext cx="8134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Example: Group X with $30 of </a:t>
            </a:r>
            <a:r>
              <a:rPr lang="en-US" sz="2200" dirty="0" err="1">
                <a:solidFill>
                  <a:srgbClr val="0070C0"/>
                </a:solidFill>
                <a:latin typeface="Avenir Book" panose="02000503020000020003" pitchFamily="2" charset="0"/>
              </a:rPr>
              <a:t>ww</a:t>
            </a:r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 profit on $125 in </a:t>
            </a:r>
            <a:r>
              <a:rPr lang="en-US" sz="2200" dirty="0" err="1">
                <a:solidFill>
                  <a:srgbClr val="0070C0"/>
                </a:solidFill>
                <a:latin typeface="Avenir Book" panose="02000503020000020003" pitchFamily="2" charset="0"/>
              </a:rPr>
              <a:t>ww</a:t>
            </a:r>
            <a:r>
              <a:rPr lang="en-US" sz="2200" dirty="0">
                <a:solidFill>
                  <a:srgbClr val="0070C0"/>
                </a:solidFill>
                <a:latin typeface="Avenir Book" panose="02000503020000020003" pitchFamily="2" charset="0"/>
              </a:rPr>
              <a:t> sales</a:t>
            </a:r>
            <a:endParaRPr lang="en-US" sz="2200" b="1" i="1" dirty="0">
              <a:solidFill>
                <a:srgbClr val="A20605"/>
              </a:solidFill>
              <a:latin typeface="Avenir Book" panose="02000503020000020003" pitchFamily="2" charset="0"/>
            </a:endParaRPr>
          </a:p>
        </p:txBody>
      </p:sp>
      <p:sp>
        <p:nvSpPr>
          <p:cNvPr id="60" name="Rounded Rectangular Callout 59">
            <a:extLst>
              <a:ext uri="{FF2B5EF4-FFF2-40B4-BE49-F238E27FC236}">
                <a16:creationId xmlns:a16="http://schemas.microsoft.com/office/drawing/2014/main" id="{8635F572-8DEA-AB4B-8A01-C4549755EA3B}"/>
              </a:ext>
            </a:extLst>
          </p:cNvPr>
          <p:cNvSpPr/>
          <p:nvPr/>
        </p:nvSpPr>
        <p:spPr>
          <a:xfrm>
            <a:off x="5091805" y="5780229"/>
            <a:ext cx="6331233" cy="715089"/>
          </a:xfrm>
          <a:prstGeom prst="wedgeRoundRectCallout">
            <a:avLst>
              <a:gd name="adj1" fmla="val -21698"/>
              <a:gd name="adj2" fmla="val -38839"/>
              <a:gd name="adj3" fmla="val 16667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latin typeface="Avenir Book" panose="02000503020000020003" pitchFamily="2" charset="0"/>
              </a:rPr>
              <a:t>Note</a:t>
            </a:r>
          </a:p>
          <a:p>
            <a:r>
              <a:rPr lang="en-US" sz="1200" b="1" dirty="0">
                <a:latin typeface="Avenir Book" panose="02000503020000020003" pitchFamily="2" charset="0"/>
              </a:rPr>
              <a:t>KPMG analysis suggests limited risk return to marketing and distribution is on average 2.5% of operating margin. See KPMG Report p. 21, 22.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25F430DE-33C2-AC40-9C9D-81E50391D756}"/>
              </a:ext>
            </a:extLst>
          </p:cNvPr>
          <p:cNvSpPr/>
          <p:nvPr/>
        </p:nvSpPr>
        <p:spPr>
          <a:xfrm>
            <a:off x="7094267" y="3614235"/>
            <a:ext cx="1166877" cy="412859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merican Typewriter" panose="02090604020004020304" pitchFamily="18" charset="77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AF7862E-D74D-D040-9D66-681B35918962}"/>
              </a:ext>
            </a:extLst>
          </p:cNvPr>
          <p:cNvSpPr/>
          <p:nvPr/>
        </p:nvSpPr>
        <p:spPr>
          <a:xfrm>
            <a:off x="7092631" y="3990736"/>
            <a:ext cx="1166876" cy="412859"/>
          </a:xfrm>
          <a:prstGeom prst="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venir Book" panose="02000503020000020003" pitchFamily="2" charset="0"/>
              </a:rPr>
              <a:t>Allocate to J2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F37916-367C-FC43-9D87-18D072B56405}"/>
              </a:ext>
            </a:extLst>
          </p:cNvPr>
          <p:cNvSpPr txBox="1"/>
          <p:nvPr/>
        </p:nvSpPr>
        <p:spPr>
          <a:xfrm>
            <a:off x="6708190" y="2530601"/>
            <a:ext cx="1997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Book" panose="02000503020000020003" pitchFamily="2" charset="0"/>
              </a:rPr>
              <a:t>AL/fixed rate return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B7B464-28CA-124F-B008-3A4FF5733849}"/>
              </a:ext>
            </a:extLst>
          </p:cNvPr>
          <p:cNvSpPr txBox="1"/>
          <p:nvPr/>
        </p:nvSpPr>
        <p:spPr>
          <a:xfrm>
            <a:off x="4208727" y="659363"/>
            <a:ext cx="1389219" cy="32477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Avenir Book" panose="02000503020000020003" pitchFamily="2" charset="0"/>
              </a:rPr>
              <a:t>Amount B</a:t>
            </a:r>
          </a:p>
        </p:txBody>
      </p:sp>
    </p:spTree>
    <p:extLst>
      <p:ext uri="{BB962C8B-B14F-4D97-AF65-F5344CB8AC3E}">
        <p14:creationId xmlns:p14="http://schemas.microsoft.com/office/powerpoint/2010/main" val="162433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14" grpId="0"/>
      <p:bldP spid="79" grpId="0"/>
      <p:bldP spid="80" grpId="0"/>
      <p:bldP spid="86" grpId="0" animBg="1"/>
      <p:bldP spid="87" grpId="0" animBg="1"/>
      <p:bldP spid="91" grpId="0"/>
      <p:bldP spid="105" grpId="0"/>
      <p:bldP spid="108" grpId="0" animBg="1"/>
      <p:bldP spid="109" grpId="0" animBg="1"/>
      <p:bldP spid="58" grpId="0"/>
      <p:bldP spid="60" grpId="0" animBg="1"/>
      <p:bldP spid="60" grpId="1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50"/>
        </a:solidFill>
        <a:ln>
          <a:noFill/>
        </a:ln>
      </a:spPr>
      <a:bodyPr rtlCol="0" anchor="ctr"/>
      <a:lstStyle>
        <a:defPPr algn="ctr">
          <a:defRPr b="1" dirty="0" smtClean="0">
            <a:latin typeface="American Typewriter" panose="02090604020004020304" pitchFamily="18" charset="7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2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>
            <a:latin typeface="Avenir Light" panose="020B0402020203020204" pitchFamily="34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4951</TotalTime>
  <Words>1570</Words>
  <Application>Microsoft Macintosh PowerPoint</Application>
  <PresentationFormat>Widescreen</PresentationFormat>
  <Paragraphs>306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American Typewriter</vt:lpstr>
      <vt:lpstr>Arial</vt:lpstr>
      <vt:lpstr>Avenir Black</vt:lpstr>
      <vt:lpstr>Avenir Black Oblique</vt:lpstr>
      <vt:lpstr>Avenir Book</vt:lpstr>
      <vt:lpstr>Avenir Light</vt:lpstr>
      <vt:lpstr>Avenir Light Oblique</vt:lpstr>
      <vt:lpstr>Calibri</vt:lpstr>
      <vt:lpstr>Calibri Light</vt:lpstr>
      <vt:lpstr>Wingdings</vt:lpstr>
      <vt:lpstr>Office Theme</vt:lpstr>
      <vt:lpstr>Taxation of the Digital Economy: Preliminary Analysis of OECD Pillar 1 Impact Assessment + KPMG Transfer Pricing Study of Amounts B &amp; C</vt:lpstr>
      <vt:lpstr>PowerPoint Presentation</vt:lpstr>
      <vt:lpstr>OECD Secretariat’s “Unified Approach”</vt:lpstr>
      <vt:lpstr>PowerPoint Presentation</vt:lpstr>
      <vt:lpstr>“Amount A”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Result:</vt:lpstr>
      <vt:lpstr>References:</vt:lpstr>
      <vt:lpstr>Inquiries:  Professor Allison Christians Associate Dean, Research and Stikeman Chair in Tax Law McGill University allison.christians@mcgill.ca +1 (514) 398-1223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Christians, Prof.</dc:creator>
  <cp:lastModifiedBy>Allison Christians</cp:lastModifiedBy>
  <cp:revision>42</cp:revision>
  <cp:lastPrinted>2020-03-08T18:18:52Z</cp:lastPrinted>
  <dcterms:created xsi:type="dcterms:W3CDTF">2019-11-13T16:45:35Z</dcterms:created>
  <dcterms:modified xsi:type="dcterms:W3CDTF">2020-05-19T23:40:34Z</dcterms:modified>
</cp:coreProperties>
</file>